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8" r:id="rId3"/>
    <p:sldId id="257" r:id="rId4"/>
    <p:sldId id="261" r:id="rId5"/>
    <p:sldId id="263" r:id="rId6"/>
    <p:sldId id="264" r:id="rId7"/>
    <p:sldId id="265" r:id="rId8"/>
    <p:sldId id="266" r:id="rId9"/>
    <p:sldId id="262" r:id="rId10"/>
    <p:sldId id="260" r:id="rId11"/>
    <p:sldId id="259" r:id="rId12"/>
    <p:sldId id="267" r:id="rId13"/>
  </p:sldIdLst>
  <p:sldSz cx="7559675" cy="106918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D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3168" y="78"/>
      </p:cViewPr>
      <p:guideLst/>
    </p:cSldViewPr>
  </p:slideViewPr>
  <p:notesTextViewPr>
    <p:cViewPr>
      <p:scale>
        <a:sx n="1" d="1"/>
        <a:sy n="1" d="1"/>
      </p:scale>
      <p:origin x="0" y="0"/>
    </p:cViewPr>
  </p:notesTextViewPr>
  <p:sorterViewPr>
    <p:cViewPr>
      <p:scale>
        <a:sx n="100" d="100"/>
        <a:sy n="100" d="100"/>
      </p:scale>
      <p:origin x="0" y="-2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14/05/2024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91734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14/05/2024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275284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tint val="82000"/>
                  </a:schemeClr>
                </a:solidFill>
              </a:defRPr>
            </a:lvl1pPr>
            <a:lvl2pPr marL="377967" indent="0">
              <a:buNone/>
              <a:defRPr sz="1653">
                <a:solidFill>
                  <a:schemeClr val="tx1">
                    <a:tint val="82000"/>
                  </a:schemeClr>
                </a:solidFill>
              </a:defRPr>
            </a:lvl2pPr>
            <a:lvl3pPr marL="755934" indent="0">
              <a:buNone/>
              <a:defRPr sz="1488">
                <a:solidFill>
                  <a:schemeClr val="tx1">
                    <a:tint val="82000"/>
                  </a:schemeClr>
                </a:solidFill>
              </a:defRPr>
            </a:lvl3pPr>
            <a:lvl4pPr marL="1133902" indent="0">
              <a:buNone/>
              <a:defRPr sz="1323">
                <a:solidFill>
                  <a:schemeClr val="tx1">
                    <a:tint val="82000"/>
                  </a:schemeClr>
                </a:solidFill>
              </a:defRPr>
            </a:lvl4pPr>
            <a:lvl5pPr marL="1511869" indent="0">
              <a:buNone/>
              <a:defRPr sz="1323">
                <a:solidFill>
                  <a:schemeClr val="tx1">
                    <a:tint val="82000"/>
                  </a:schemeClr>
                </a:solidFill>
              </a:defRPr>
            </a:lvl5pPr>
            <a:lvl6pPr marL="1889836" indent="0">
              <a:buNone/>
              <a:defRPr sz="1323">
                <a:solidFill>
                  <a:schemeClr val="tx1">
                    <a:tint val="82000"/>
                  </a:schemeClr>
                </a:solidFill>
              </a:defRPr>
            </a:lvl6pPr>
            <a:lvl7pPr marL="2267803" indent="0">
              <a:buNone/>
              <a:defRPr sz="1323">
                <a:solidFill>
                  <a:schemeClr val="tx1">
                    <a:tint val="82000"/>
                  </a:schemeClr>
                </a:solidFill>
              </a:defRPr>
            </a:lvl7pPr>
            <a:lvl8pPr marL="2645771" indent="0">
              <a:buNone/>
              <a:defRPr sz="1323">
                <a:solidFill>
                  <a:schemeClr val="tx1">
                    <a:tint val="82000"/>
                  </a:schemeClr>
                </a:solidFill>
              </a:defRPr>
            </a:lvl8pPr>
            <a:lvl9pPr marL="3023738" indent="0">
              <a:buNone/>
              <a:defRPr sz="132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B269D9-09DC-4969-9659-7F6E91A0CF69}" type="datetimeFigureOut">
              <a:rPr lang="en-GB" smtClean="0"/>
              <a:t>14/05/2024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2911907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B269D9-09DC-4969-9659-7F6E91A0CF69}" type="datetimeFigureOut">
              <a:rPr lang="en-GB" smtClean="0"/>
              <a:t>14/05/2024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1731052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B269D9-09DC-4969-9659-7F6E91A0CF69}" type="datetimeFigureOut">
              <a:rPr lang="en-GB" smtClean="0"/>
              <a:t>14/05/2024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1448983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B269D9-09DC-4969-9659-7F6E91A0CF69}" type="datetimeFigureOut">
              <a:rPr lang="en-GB" smtClean="0"/>
              <a:t>14/05/2024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3560342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269D9-09DC-4969-9659-7F6E91A0CF69}" type="datetimeFigureOut">
              <a:rPr lang="en-GB" smtClean="0"/>
              <a:t>14/05/2024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4219164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80B269D9-09DC-4969-9659-7F6E91A0CF69}" type="datetimeFigureOut">
              <a:rPr lang="en-GB" smtClean="0"/>
              <a:t>14/05/2024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278173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80B269D9-09DC-4969-9659-7F6E91A0CF69}" type="datetimeFigureOut">
              <a:rPr lang="en-GB" smtClean="0"/>
              <a:t>14/05/2024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3120646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14/05/2024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3307605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14/05/2024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1435651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82000"/>
                  </a:schemeClr>
                </a:solidFill>
              </a:defRPr>
            </a:lvl1pPr>
          </a:lstStyle>
          <a:p>
            <a:fld id="{80B269D9-09DC-4969-9659-7F6E91A0CF69}" type="datetimeFigureOut">
              <a:rPr lang="en-GB" smtClean="0"/>
              <a:t>14/05/2024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82000"/>
                  </a:schemeClr>
                </a:solidFill>
              </a:defRPr>
            </a:lvl1pPr>
          </a:lstStyle>
          <a:p>
            <a:fld id="{103142E0-0AB9-482F-93DD-C0B19AE98D56}" type="slidenum">
              <a:rPr lang="en-GB" smtClean="0"/>
              <a:t>‹#›</a:t>
            </a:fld>
            <a:endParaRPr lang="en-GB"/>
          </a:p>
        </p:txBody>
      </p:sp>
    </p:spTree>
    <p:extLst>
      <p:ext uri="{BB962C8B-B14F-4D97-AF65-F5344CB8AC3E}">
        <p14:creationId xmlns:p14="http://schemas.microsoft.com/office/powerpoint/2010/main" val="106941203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brooklands-primary-school.secure-primarysite.net/"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E61EA3-EF5D-605B-22D9-82020AACAE13}"/>
              </a:ext>
            </a:extLst>
          </p:cNvPr>
          <p:cNvPicPr>
            <a:picLocks noChangeAspect="1"/>
          </p:cNvPicPr>
          <p:nvPr/>
        </p:nvPicPr>
        <p:blipFill>
          <a:blip r:embed="rId2"/>
          <a:stretch>
            <a:fillRect/>
          </a:stretch>
        </p:blipFill>
        <p:spPr>
          <a:xfrm>
            <a:off x="1" y="-1"/>
            <a:ext cx="7559674" cy="10691813"/>
          </a:xfrm>
          <a:prstGeom prst="rect">
            <a:avLst/>
          </a:prstGeom>
        </p:spPr>
      </p:pic>
    </p:spTree>
    <p:extLst>
      <p:ext uri="{BB962C8B-B14F-4D97-AF65-F5344CB8AC3E}">
        <p14:creationId xmlns:p14="http://schemas.microsoft.com/office/powerpoint/2010/main" val="812552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3539AF-533D-CDB6-32F7-3BA482F2EEF9}"/>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3D433D9-977D-6C61-268C-74486ECD067E}"/>
              </a:ext>
            </a:extLst>
          </p:cNvPr>
          <p:cNvSpPr txBox="1"/>
          <p:nvPr/>
        </p:nvSpPr>
        <p:spPr>
          <a:xfrm>
            <a:off x="317500" y="342900"/>
            <a:ext cx="6883400" cy="677108"/>
          </a:xfrm>
          <a:prstGeom prst="rect">
            <a:avLst/>
          </a:prstGeom>
          <a:noFill/>
        </p:spPr>
        <p:txBody>
          <a:bodyPr wrap="square" rtlCol="0">
            <a:spAutoFit/>
          </a:bodyPr>
          <a:lstStyle/>
          <a:p>
            <a:pPr algn="ctr"/>
            <a:r>
              <a:rPr lang="en-US" sz="2000" b="1" dirty="0">
                <a:latin typeface="Poppins" panose="02000000000000000000" pitchFamily="2" charset="77"/>
                <a:cs typeface="Poppins" panose="02000000000000000000" pitchFamily="2" charset="77"/>
              </a:rPr>
              <a:t>Welcome to Brooklands Primary School</a:t>
            </a:r>
          </a:p>
          <a:p>
            <a:pPr algn="ctr"/>
            <a:r>
              <a:rPr lang="en-US" b="1" i="1" dirty="0">
                <a:solidFill>
                  <a:schemeClr val="accent4">
                    <a:lumMod val="50000"/>
                  </a:schemeClr>
                </a:solidFill>
                <a:latin typeface="Poppins" panose="02000000000000000000" pitchFamily="2" charset="77"/>
                <a:cs typeface="Poppins" panose="02000000000000000000" pitchFamily="2" charset="77"/>
              </a:rPr>
              <a:t>A message from the Headteacher</a:t>
            </a:r>
          </a:p>
        </p:txBody>
      </p:sp>
      <p:cxnSp>
        <p:nvCxnSpPr>
          <p:cNvPr id="8" name="Straight Connector 7">
            <a:extLst>
              <a:ext uri="{FF2B5EF4-FFF2-40B4-BE49-F238E27FC236}">
                <a16:creationId xmlns:a16="http://schemas.microsoft.com/office/drawing/2014/main" id="{2D436DC3-056E-1500-2737-6DB23175DA4C}"/>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BF1F556C-4299-9755-87BC-F8AA07748033}"/>
              </a:ext>
            </a:extLst>
          </p:cNvPr>
          <p:cNvCxnSpPr>
            <a:cxnSpLocks/>
          </p:cNvCxnSpPr>
          <p:nvPr/>
        </p:nvCxnSpPr>
        <p:spPr>
          <a:xfrm flipV="1">
            <a:off x="2141537" y="9909923"/>
            <a:ext cx="3276600" cy="6793"/>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28C1241-A364-D487-B845-3422C4CA4031}"/>
              </a:ext>
            </a:extLst>
          </p:cNvPr>
          <p:cNvSpPr txBox="1"/>
          <p:nvPr/>
        </p:nvSpPr>
        <p:spPr>
          <a:xfrm>
            <a:off x="992187" y="9916716"/>
            <a:ext cx="5575300" cy="369332"/>
          </a:xfrm>
          <a:prstGeom prst="rect">
            <a:avLst/>
          </a:prstGeom>
          <a:noFill/>
        </p:spPr>
        <p:txBody>
          <a:bodyPr wrap="square" rtlCol="0">
            <a:spAutoFit/>
          </a:bodyPr>
          <a:lstStyle/>
          <a:p>
            <a:pPr algn="ctr"/>
            <a:r>
              <a:rPr lang="en-US" spc="300" dirty="0">
                <a:latin typeface="Poppins" panose="02000000000000000000" pitchFamily="2" charset="77"/>
                <a:cs typeface="Poppins" panose="02000000000000000000" pitchFamily="2" charset="77"/>
              </a:rPr>
              <a:t>Proud – Safe - Kind</a:t>
            </a:r>
          </a:p>
        </p:txBody>
      </p:sp>
      <p:cxnSp>
        <p:nvCxnSpPr>
          <p:cNvPr id="12" name="Straight Connector 11">
            <a:extLst>
              <a:ext uri="{FF2B5EF4-FFF2-40B4-BE49-F238E27FC236}">
                <a16:creationId xmlns:a16="http://schemas.microsoft.com/office/drawing/2014/main" id="{06B87158-C94D-B3BF-22D0-00F3CA4D94B3}"/>
              </a:ext>
            </a:extLst>
          </p:cNvPr>
          <p:cNvCxnSpPr>
            <a:cxnSpLocks/>
          </p:cNvCxnSpPr>
          <p:nvPr/>
        </p:nvCxnSpPr>
        <p:spPr>
          <a:xfrm>
            <a:off x="2133917" y="10286048"/>
            <a:ext cx="329184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33A29ECE-53EC-4A7D-DC3F-4B837256E43F}"/>
              </a:ext>
            </a:extLst>
          </p:cNvPr>
          <p:cNvSpPr txBox="1">
            <a:spLocks noGrp="1" noRot="1" noMove="1" noResize="1" noEditPoints="1" noAdjustHandles="1" noChangeArrowheads="1" noChangeShapeType="1"/>
          </p:cNvSpPr>
          <p:nvPr/>
        </p:nvSpPr>
        <p:spPr>
          <a:xfrm>
            <a:off x="317500" y="1314033"/>
            <a:ext cx="6883400" cy="7448193"/>
          </a:xfrm>
          <a:prstGeom prst="rect">
            <a:avLst/>
          </a:prstGeom>
          <a:noFill/>
        </p:spPr>
        <p:txBody>
          <a:bodyPr wrap="square">
            <a:spAutoFit/>
          </a:bodyPr>
          <a:lstStyle/>
          <a:p>
            <a:pPr algn="l" fontAlgn="t"/>
            <a:r>
              <a:rPr lang="en-GB" sz="1400" b="1" i="0" dirty="0">
                <a:solidFill>
                  <a:srgbClr val="000000"/>
                </a:solidFill>
                <a:effectLst/>
              </a:rPr>
              <a:t>A very warm welcome to Brooklands Primary School.</a:t>
            </a:r>
          </a:p>
          <a:p>
            <a:pPr algn="l" fontAlgn="t"/>
            <a:r>
              <a:rPr lang="en-GB" sz="1400" b="0" i="0" dirty="0">
                <a:solidFill>
                  <a:srgbClr val="000000"/>
                </a:solidFill>
                <a:effectLst/>
              </a:rPr>
              <a:t> </a:t>
            </a:r>
          </a:p>
          <a:p>
            <a:pPr algn="l" fontAlgn="t"/>
            <a:r>
              <a:rPr lang="en-GB" sz="1400" b="0" i="0" dirty="0">
                <a:solidFill>
                  <a:srgbClr val="000000"/>
                </a:solidFill>
                <a:effectLst/>
              </a:rPr>
              <a:t>Brooklands Primary School and Nursery is at the heart of our community and strives to ensure that every child has the support, care, guidance and challenge to be the best they can be. Our fun and engaging approach, mixed with an invigorating environment and ethos, enables staff and pupils to push boundaries to be the very best they can be in all aspects of school life. We value the uniqueness in every child and celebrate this with them. </a:t>
            </a:r>
          </a:p>
          <a:p>
            <a:pPr algn="l" fontAlgn="t"/>
            <a:r>
              <a:rPr lang="en-GB" sz="1400" b="0" i="0" dirty="0">
                <a:solidFill>
                  <a:srgbClr val="000000"/>
                </a:solidFill>
                <a:effectLst/>
              </a:rPr>
              <a:t> </a:t>
            </a:r>
          </a:p>
          <a:p>
            <a:pPr algn="l" fontAlgn="t"/>
            <a:r>
              <a:rPr lang="en-GB" sz="1400" b="0" i="0" dirty="0">
                <a:solidFill>
                  <a:srgbClr val="000000"/>
                </a:solidFill>
                <a:effectLst/>
              </a:rPr>
              <a:t>The school is proud of the strong bonds created with our children and families. This careful development is the product of nurture; our drive to develop the school’s seven values and truly going the extra mile for our children and families. The strong bonds are also reflected in our staff team, who have a ‘can do’ approach, care for each other, learn together and work well together as a high performing team. Importantly, we also know how to have fun in what we do. </a:t>
            </a:r>
          </a:p>
          <a:p>
            <a:pPr algn="l" fontAlgn="t"/>
            <a:r>
              <a:rPr lang="en-GB" sz="1400" b="0" i="0" dirty="0">
                <a:solidFill>
                  <a:srgbClr val="000000"/>
                </a:solidFill>
                <a:effectLst/>
              </a:rPr>
              <a:t> </a:t>
            </a:r>
          </a:p>
          <a:p>
            <a:pPr algn="ctr" fontAlgn="t"/>
            <a:r>
              <a:rPr lang="en-GB" sz="1600" b="1" dirty="0">
                <a:solidFill>
                  <a:schemeClr val="accent4">
                    <a:lumMod val="50000"/>
                  </a:schemeClr>
                </a:solidFill>
              </a:rPr>
              <a:t>OUR VALUES</a:t>
            </a:r>
            <a:endParaRPr lang="en-GB" sz="1600" b="0" i="0" dirty="0">
              <a:solidFill>
                <a:schemeClr val="accent4">
                  <a:lumMod val="50000"/>
                </a:schemeClr>
              </a:solidFill>
              <a:effectLst/>
            </a:endParaRPr>
          </a:p>
          <a:p>
            <a:pPr algn="ctr" fontAlgn="t"/>
            <a:r>
              <a:rPr lang="en-GB" sz="1400" b="1" i="0" dirty="0">
                <a:solidFill>
                  <a:srgbClr val="000000"/>
                </a:solidFill>
                <a:effectLst/>
              </a:rPr>
              <a:t>Confidence</a:t>
            </a:r>
          </a:p>
          <a:p>
            <a:pPr algn="ctr" fontAlgn="t"/>
            <a:r>
              <a:rPr lang="en-GB" sz="1400" b="1" dirty="0">
                <a:solidFill>
                  <a:srgbClr val="000000"/>
                </a:solidFill>
              </a:rPr>
              <a:t>Creativity</a:t>
            </a:r>
            <a:endParaRPr lang="en-GB" sz="1400" b="1" i="0" dirty="0">
              <a:solidFill>
                <a:srgbClr val="000000"/>
              </a:solidFill>
              <a:effectLst/>
            </a:endParaRPr>
          </a:p>
          <a:p>
            <a:pPr algn="ctr" fontAlgn="t"/>
            <a:r>
              <a:rPr lang="en-GB" sz="1400" b="1" i="0" dirty="0">
                <a:solidFill>
                  <a:srgbClr val="000000"/>
                </a:solidFill>
                <a:effectLst/>
              </a:rPr>
              <a:t>Pride</a:t>
            </a:r>
          </a:p>
          <a:p>
            <a:pPr algn="ctr" fontAlgn="t"/>
            <a:r>
              <a:rPr lang="en-GB" sz="1400" b="1" i="0" dirty="0">
                <a:solidFill>
                  <a:srgbClr val="000000"/>
                </a:solidFill>
                <a:effectLst/>
              </a:rPr>
              <a:t>Enjoyment</a:t>
            </a:r>
          </a:p>
          <a:p>
            <a:pPr algn="ctr" fontAlgn="t"/>
            <a:r>
              <a:rPr lang="en-GB" sz="1400" b="1" i="0" dirty="0">
                <a:solidFill>
                  <a:srgbClr val="000000"/>
                </a:solidFill>
                <a:effectLst/>
              </a:rPr>
              <a:t>Perseverance</a:t>
            </a:r>
          </a:p>
          <a:p>
            <a:pPr algn="ctr" fontAlgn="t"/>
            <a:r>
              <a:rPr lang="en-GB" sz="1400" b="1" i="0" dirty="0">
                <a:solidFill>
                  <a:srgbClr val="000000"/>
                </a:solidFill>
                <a:effectLst/>
              </a:rPr>
              <a:t>Aspiration</a:t>
            </a:r>
          </a:p>
          <a:p>
            <a:pPr algn="ctr" fontAlgn="t"/>
            <a:r>
              <a:rPr lang="en-GB" sz="1400" b="1" i="0" dirty="0">
                <a:solidFill>
                  <a:srgbClr val="000000"/>
                </a:solidFill>
                <a:effectLst/>
              </a:rPr>
              <a:t>Responsibility</a:t>
            </a:r>
          </a:p>
          <a:p>
            <a:pPr algn="ctr" fontAlgn="t"/>
            <a:endParaRPr lang="en-GB" sz="1400" b="0" i="0" dirty="0">
              <a:solidFill>
                <a:srgbClr val="000000"/>
              </a:solidFill>
              <a:effectLst/>
            </a:endParaRPr>
          </a:p>
          <a:p>
            <a:pPr algn="l" fontAlgn="t"/>
            <a:r>
              <a:rPr lang="en-GB" sz="1400" b="0" i="0" dirty="0">
                <a:solidFill>
                  <a:srgbClr val="000000"/>
                </a:solidFill>
                <a:effectLst/>
              </a:rPr>
              <a:t>This </a:t>
            </a:r>
            <a:r>
              <a:rPr lang="en-GB" sz="1400" dirty="0">
                <a:solidFill>
                  <a:srgbClr val="000000"/>
                </a:solidFill>
              </a:rPr>
              <a:t>handbook</a:t>
            </a:r>
            <a:r>
              <a:rPr lang="en-GB" sz="1400" b="0" i="0" dirty="0">
                <a:solidFill>
                  <a:srgbClr val="000000"/>
                </a:solidFill>
                <a:effectLst/>
              </a:rPr>
              <a:t> aims to give you a taster of the school. </a:t>
            </a:r>
          </a:p>
          <a:p>
            <a:pPr algn="l" fontAlgn="t"/>
            <a:br>
              <a:rPr lang="en-GB" sz="1400" b="0" i="0" dirty="0">
                <a:solidFill>
                  <a:srgbClr val="000000"/>
                </a:solidFill>
                <a:effectLst/>
              </a:rPr>
            </a:br>
            <a:r>
              <a:rPr lang="en-GB" sz="1400" b="0" i="0" dirty="0">
                <a:solidFill>
                  <a:srgbClr val="000000"/>
                </a:solidFill>
                <a:effectLst/>
              </a:rPr>
              <a:t>If you need any further help, please do not hesitate to contact the school by emailing enquires@brooklands.derbyshire.co.uk or calling 0115 9732846</a:t>
            </a:r>
          </a:p>
          <a:p>
            <a:pPr algn="ctr" fontAlgn="t"/>
            <a:r>
              <a:rPr lang="en-GB" sz="1400" b="0" i="0" dirty="0">
                <a:solidFill>
                  <a:srgbClr val="000000"/>
                </a:solidFill>
                <a:effectLst/>
              </a:rPr>
              <a:t> </a:t>
            </a:r>
          </a:p>
          <a:p>
            <a:pPr algn="ctr" fontAlgn="t"/>
            <a:r>
              <a:rPr lang="en-GB" sz="1400" b="0" i="0" dirty="0">
                <a:solidFill>
                  <a:srgbClr val="000000"/>
                </a:solidFill>
                <a:effectLst/>
              </a:rPr>
              <a:t>Thank you,</a:t>
            </a:r>
          </a:p>
          <a:p>
            <a:pPr algn="l" fontAlgn="t"/>
            <a:r>
              <a:rPr lang="en-GB" sz="1400" b="0" i="0" dirty="0">
                <a:solidFill>
                  <a:srgbClr val="000000"/>
                </a:solidFill>
                <a:effectLst/>
              </a:rPr>
              <a:t> </a:t>
            </a:r>
          </a:p>
          <a:p>
            <a:pPr algn="ctr" fontAlgn="t"/>
            <a:endParaRPr lang="en-GB" sz="1400" b="0" i="0" dirty="0">
              <a:solidFill>
                <a:srgbClr val="000000"/>
              </a:solidFill>
              <a:effectLst/>
            </a:endParaRPr>
          </a:p>
          <a:p>
            <a:pPr algn="ctr" fontAlgn="t"/>
            <a:r>
              <a:rPr lang="en-GB" sz="1600" b="0" i="0" dirty="0">
                <a:solidFill>
                  <a:srgbClr val="000000"/>
                </a:solidFill>
                <a:effectLst/>
              </a:rPr>
              <a:t>Mr Tom Daniel</a:t>
            </a:r>
          </a:p>
        </p:txBody>
      </p:sp>
      <p:pic>
        <p:nvPicPr>
          <p:cNvPr id="25" name="Picture 24">
            <a:extLst>
              <a:ext uri="{FF2B5EF4-FFF2-40B4-BE49-F238E27FC236}">
                <a16:creationId xmlns:a16="http://schemas.microsoft.com/office/drawing/2014/main" id="{BF97D1AE-10BE-AF6A-C744-B608C3A4CEE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7494" b="96899" l="9781" r="97639">
                        <a14:foregroundMark x1="46037" y1="9044" x2="46037" y2="9044"/>
                        <a14:foregroundMark x1="39798" y1="7494" x2="50590" y2="10207"/>
                        <a14:foregroundMark x1="90556" y1="70543" x2="90556" y2="70543"/>
                        <a14:foregroundMark x1="83811" y1="61499" x2="87858" y2="83979"/>
                        <a14:foregroundMark x1="97133" y1="84109" x2="97370" y2="85138"/>
                        <a14:foregroundMark x1="92580" y1="64341" x2="96895" y2="83075"/>
                        <a14:foregroundMark x1="95094" y1="89706" x2="89713" y2="96899"/>
                        <a14:foregroundMark x1="35076" y1="66537" x2="16358" y2="85530"/>
                        <a14:foregroundMark x1="16358" y1="85530" x2="11636" y2="96382"/>
                        <a14:backgroundMark x1="97976" y1="87080" x2="97976" y2="87080"/>
                        <a14:backgroundMark x1="97470" y1="85142" x2="97133" y2="89793"/>
                        <a14:backgroundMark x1="97808" y1="83075" x2="97808" y2="84109"/>
                      </a14:backgroundRemoval>
                    </a14:imgEffect>
                  </a14:imgLayer>
                </a14:imgProps>
              </a:ext>
            </a:extLst>
          </a:blip>
          <a:stretch>
            <a:fillRect/>
          </a:stretch>
        </p:blipFill>
        <p:spPr>
          <a:xfrm>
            <a:off x="5546373" y="8071669"/>
            <a:ext cx="1863425" cy="2432194"/>
          </a:xfrm>
          <a:prstGeom prst="rect">
            <a:avLst/>
          </a:prstGeom>
        </p:spPr>
      </p:pic>
      <p:pic>
        <p:nvPicPr>
          <p:cNvPr id="26" name="Picture 2" descr="School Logo">
            <a:hlinkClick r:id="rId4" tooltip="Home Page"/>
            <a:extLst>
              <a:ext uri="{FF2B5EF4-FFF2-40B4-BE49-F238E27FC236}">
                <a16:creationId xmlns:a16="http://schemas.microsoft.com/office/drawing/2014/main" id="{811CA2AA-98F4-EBEA-9B93-A457D7C61B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391" y="8828668"/>
            <a:ext cx="1229591" cy="1577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9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The School Day</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graphicFrame>
        <p:nvGraphicFramePr>
          <p:cNvPr id="13" name="Table 12">
            <a:extLst>
              <a:ext uri="{FF2B5EF4-FFF2-40B4-BE49-F238E27FC236}">
                <a16:creationId xmlns:a16="http://schemas.microsoft.com/office/drawing/2014/main" id="{F7084090-4865-529D-F408-DE338DE9AF1B}"/>
              </a:ext>
            </a:extLst>
          </p:cNvPr>
          <p:cNvGraphicFramePr>
            <a:graphicFrameLocks noGrp="1"/>
          </p:cNvGraphicFramePr>
          <p:nvPr>
            <p:extLst>
              <p:ext uri="{D42A27DB-BD31-4B8C-83A1-F6EECF244321}">
                <p14:modId xmlns:p14="http://schemas.microsoft.com/office/powerpoint/2010/main" val="122605028"/>
              </p:ext>
            </p:extLst>
          </p:nvPr>
        </p:nvGraphicFramePr>
        <p:xfrm>
          <a:off x="1239308" y="1329007"/>
          <a:ext cx="5039784" cy="9144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2537788411"/>
                    </a:ext>
                  </a:extLst>
                </a:gridCol>
                <a:gridCol w="2519892">
                  <a:extLst>
                    <a:ext uri="{9D8B030D-6E8A-4147-A177-3AD203B41FA5}">
                      <a16:colId xmlns:a16="http://schemas.microsoft.com/office/drawing/2014/main" val="2012459680"/>
                    </a:ext>
                  </a:extLst>
                </a:gridCol>
              </a:tblGrid>
              <a:tr h="288000">
                <a:tc>
                  <a:txBody>
                    <a:bodyPr/>
                    <a:lstStyle/>
                    <a:p>
                      <a:r>
                        <a:rPr lang="en-GB" sz="1400" dirty="0">
                          <a:latin typeface="Aptos" panose="020B0004020202020204" pitchFamily="34" charset="0"/>
                        </a:rPr>
                        <a:t>Nursery </a:t>
                      </a:r>
                    </a:p>
                  </a:txBody>
                  <a:tcPr/>
                </a:tc>
                <a:tc>
                  <a:txBody>
                    <a:bodyPr/>
                    <a:lstStyle/>
                    <a:p>
                      <a:r>
                        <a:rPr lang="en-GB" sz="1400" dirty="0">
                          <a:latin typeface="Aptos" panose="020B0004020202020204" pitchFamily="34" charset="0"/>
                        </a:rPr>
                        <a:t>Time</a:t>
                      </a:r>
                    </a:p>
                  </a:txBody>
                  <a:tcPr/>
                </a:tc>
                <a:extLst>
                  <a:ext uri="{0D108BD9-81ED-4DB2-BD59-A6C34878D82A}">
                    <a16:rowId xmlns:a16="http://schemas.microsoft.com/office/drawing/2014/main" val="945635420"/>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8.30-11.30 am</a:t>
                      </a:r>
                    </a:p>
                  </a:txBody>
                  <a:tcPr/>
                </a:tc>
                <a:extLst>
                  <a:ext uri="{0D108BD9-81ED-4DB2-BD59-A6C34878D82A}">
                    <a16:rowId xmlns:a16="http://schemas.microsoft.com/office/drawing/2014/main" val="1173748829"/>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12.30-3.30pm</a:t>
                      </a:r>
                    </a:p>
                  </a:txBody>
                  <a:tcPr/>
                </a:tc>
                <a:extLst>
                  <a:ext uri="{0D108BD9-81ED-4DB2-BD59-A6C34878D82A}">
                    <a16:rowId xmlns:a16="http://schemas.microsoft.com/office/drawing/2014/main" val="2937755934"/>
                  </a:ext>
                </a:extLst>
              </a:tr>
            </a:tbl>
          </a:graphicData>
        </a:graphic>
      </p:graphicFrame>
      <p:graphicFrame>
        <p:nvGraphicFramePr>
          <p:cNvPr id="15" name="Table 14">
            <a:extLst>
              <a:ext uri="{FF2B5EF4-FFF2-40B4-BE49-F238E27FC236}">
                <a16:creationId xmlns:a16="http://schemas.microsoft.com/office/drawing/2014/main" id="{17EF6604-666B-0121-2DC7-4A8A7E00956E}"/>
              </a:ext>
            </a:extLst>
          </p:cNvPr>
          <p:cNvGraphicFramePr>
            <a:graphicFrameLocks noGrp="1"/>
          </p:cNvGraphicFramePr>
          <p:nvPr>
            <p:extLst>
              <p:ext uri="{D42A27DB-BD31-4B8C-83A1-F6EECF244321}">
                <p14:modId xmlns:p14="http://schemas.microsoft.com/office/powerpoint/2010/main" val="284929720"/>
              </p:ext>
            </p:extLst>
          </p:nvPr>
        </p:nvGraphicFramePr>
        <p:xfrm>
          <a:off x="1239308" y="5389762"/>
          <a:ext cx="5039784" cy="15240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190122499"/>
                    </a:ext>
                  </a:extLst>
                </a:gridCol>
                <a:gridCol w="2519892">
                  <a:extLst>
                    <a:ext uri="{9D8B030D-6E8A-4147-A177-3AD203B41FA5}">
                      <a16:colId xmlns:a16="http://schemas.microsoft.com/office/drawing/2014/main" val="151763679"/>
                    </a:ext>
                  </a:extLst>
                </a:gridCol>
              </a:tblGrid>
              <a:tr h="288000">
                <a:tc>
                  <a:txBody>
                    <a:bodyPr/>
                    <a:lstStyle/>
                    <a:p>
                      <a:r>
                        <a:rPr lang="en-GB" sz="1400" dirty="0">
                          <a:latin typeface="Aptos" panose="020B0004020202020204" pitchFamily="34" charset="0"/>
                        </a:rPr>
                        <a:t>Key Stage 2</a:t>
                      </a:r>
                    </a:p>
                  </a:txBody>
                  <a:tcPr/>
                </a:tc>
                <a:tc>
                  <a:txBody>
                    <a:bodyPr/>
                    <a:lstStyle/>
                    <a:p>
                      <a:r>
                        <a:rPr lang="en-GB" sz="1400" dirty="0">
                          <a:latin typeface="Aptos" panose="020B0004020202020204" pitchFamily="34" charset="0"/>
                        </a:rPr>
                        <a:t>Time </a:t>
                      </a:r>
                    </a:p>
                  </a:txBody>
                  <a:tcPr/>
                </a:tc>
                <a:extLst>
                  <a:ext uri="{0D108BD9-81ED-4DB2-BD59-A6C34878D82A}">
                    <a16:rowId xmlns:a16="http://schemas.microsoft.com/office/drawing/2014/main" val="3036506394"/>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8.45-12.00pm</a:t>
                      </a:r>
                    </a:p>
                  </a:txBody>
                  <a:tcPr/>
                </a:tc>
                <a:extLst>
                  <a:ext uri="{0D108BD9-81ED-4DB2-BD59-A6C34878D82A}">
                    <a16:rowId xmlns:a16="http://schemas.microsoft.com/office/drawing/2014/main" val="3624255167"/>
                  </a:ext>
                </a:extLst>
              </a:tr>
              <a:tr h="288000">
                <a:tc>
                  <a:txBody>
                    <a:bodyPr/>
                    <a:lstStyle/>
                    <a:p>
                      <a:r>
                        <a:rPr lang="en-GB" sz="1400" dirty="0">
                          <a:latin typeface="Aptos" panose="020B0004020202020204" pitchFamily="34" charset="0"/>
                        </a:rPr>
                        <a:t>Break time </a:t>
                      </a:r>
                    </a:p>
                  </a:txBody>
                  <a:tcPr/>
                </a:tc>
                <a:tc>
                  <a:txBody>
                    <a:bodyPr/>
                    <a:lstStyle/>
                    <a:p>
                      <a:r>
                        <a:rPr lang="en-GB" sz="1400" dirty="0">
                          <a:latin typeface="Aptos" panose="020B0004020202020204" pitchFamily="34" charset="0"/>
                        </a:rPr>
                        <a:t>10.45-11.00am</a:t>
                      </a:r>
                    </a:p>
                  </a:txBody>
                  <a:tcPr/>
                </a:tc>
                <a:extLst>
                  <a:ext uri="{0D108BD9-81ED-4DB2-BD59-A6C34878D82A}">
                    <a16:rowId xmlns:a16="http://schemas.microsoft.com/office/drawing/2014/main" val="2214819471"/>
                  </a:ext>
                </a:extLst>
              </a:tr>
              <a:tr h="288000">
                <a:tc>
                  <a:txBody>
                    <a:bodyPr/>
                    <a:lstStyle/>
                    <a:p>
                      <a:r>
                        <a:rPr lang="en-GB" sz="1400" dirty="0">
                          <a:latin typeface="Aptos" panose="020B0004020202020204" pitchFamily="34" charset="0"/>
                        </a:rPr>
                        <a:t>Lunch time </a:t>
                      </a:r>
                    </a:p>
                  </a:txBody>
                  <a:tcPr/>
                </a:tc>
                <a:tc>
                  <a:txBody>
                    <a:bodyPr/>
                    <a:lstStyle/>
                    <a:p>
                      <a:r>
                        <a:rPr lang="en-GB" sz="1400" dirty="0">
                          <a:latin typeface="Aptos" panose="020B0004020202020204" pitchFamily="34" charset="0"/>
                        </a:rPr>
                        <a:t>12.00-1.00pm</a:t>
                      </a:r>
                    </a:p>
                  </a:txBody>
                  <a:tcPr/>
                </a:tc>
                <a:extLst>
                  <a:ext uri="{0D108BD9-81ED-4DB2-BD59-A6C34878D82A}">
                    <a16:rowId xmlns:a16="http://schemas.microsoft.com/office/drawing/2014/main" val="292744146"/>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1.00-3.15pm</a:t>
                      </a:r>
                    </a:p>
                  </a:txBody>
                  <a:tcPr/>
                </a:tc>
                <a:extLst>
                  <a:ext uri="{0D108BD9-81ED-4DB2-BD59-A6C34878D82A}">
                    <a16:rowId xmlns:a16="http://schemas.microsoft.com/office/drawing/2014/main" val="4211053537"/>
                  </a:ext>
                </a:extLst>
              </a:tr>
            </a:tbl>
          </a:graphicData>
        </a:graphic>
      </p:graphicFrame>
      <p:graphicFrame>
        <p:nvGraphicFramePr>
          <p:cNvPr id="16" name="Table 15">
            <a:extLst>
              <a:ext uri="{FF2B5EF4-FFF2-40B4-BE49-F238E27FC236}">
                <a16:creationId xmlns:a16="http://schemas.microsoft.com/office/drawing/2014/main" id="{9C0DC798-6F2A-182A-F272-73A120E28331}"/>
              </a:ext>
            </a:extLst>
          </p:cNvPr>
          <p:cNvGraphicFramePr>
            <a:graphicFrameLocks noGrp="1"/>
          </p:cNvGraphicFramePr>
          <p:nvPr>
            <p:extLst>
              <p:ext uri="{D42A27DB-BD31-4B8C-83A1-F6EECF244321}">
                <p14:modId xmlns:p14="http://schemas.microsoft.com/office/powerpoint/2010/main" val="2437227811"/>
              </p:ext>
            </p:extLst>
          </p:nvPr>
        </p:nvGraphicFramePr>
        <p:xfrm>
          <a:off x="1239308" y="2377792"/>
          <a:ext cx="5039784" cy="9144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2537788411"/>
                    </a:ext>
                  </a:extLst>
                </a:gridCol>
                <a:gridCol w="2519892">
                  <a:extLst>
                    <a:ext uri="{9D8B030D-6E8A-4147-A177-3AD203B41FA5}">
                      <a16:colId xmlns:a16="http://schemas.microsoft.com/office/drawing/2014/main" val="2012459680"/>
                    </a:ext>
                  </a:extLst>
                </a:gridCol>
              </a:tblGrid>
              <a:tr h="288000">
                <a:tc>
                  <a:txBody>
                    <a:bodyPr/>
                    <a:lstStyle/>
                    <a:p>
                      <a:r>
                        <a:rPr lang="en-GB" sz="1400" dirty="0">
                          <a:latin typeface="Aptos" panose="020B0004020202020204" pitchFamily="34" charset="0"/>
                        </a:rPr>
                        <a:t>EYFS</a:t>
                      </a:r>
                    </a:p>
                  </a:txBody>
                  <a:tcPr/>
                </a:tc>
                <a:tc>
                  <a:txBody>
                    <a:bodyPr/>
                    <a:lstStyle/>
                    <a:p>
                      <a:r>
                        <a:rPr lang="en-GB" sz="1400" dirty="0">
                          <a:latin typeface="Aptos" panose="020B0004020202020204" pitchFamily="34" charset="0"/>
                        </a:rPr>
                        <a:t>Time</a:t>
                      </a:r>
                    </a:p>
                  </a:txBody>
                  <a:tcPr/>
                </a:tc>
                <a:extLst>
                  <a:ext uri="{0D108BD9-81ED-4DB2-BD59-A6C34878D82A}">
                    <a16:rowId xmlns:a16="http://schemas.microsoft.com/office/drawing/2014/main" val="945635420"/>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8.45-11.45am</a:t>
                      </a:r>
                    </a:p>
                  </a:txBody>
                  <a:tcPr/>
                </a:tc>
                <a:extLst>
                  <a:ext uri="{0D108BD9-81ED-4DB2-BD59-A6C34878D82A}">
                    <a16:rowId xmlns:a16="http://schemas.microsoft.com/office/drawing/2014/main" val="1173748829"/>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12.45-3.15pm</a:t>
                      </a:r>
                    </a:p>
                  </a:txBody>
                  <a:tcPr/>
                </a:tc>
                <a:extLst>
                  <a:ext uri="{0D108BD9-81ED-4DB2-BD59-A6C34878D82A}">
                    <a16:rowId xmlns:a16="http://schemas.microsoft.com/office/drawing/2014/main" val="2937755934"/>
                  </a:ext>
                </a:extLst>
              </a:tr>
            </a:tbl>
          </a:graphicData>
        </a:graphic>
      </p:graphicFrame>
      <p:graphicFrame>
        <p:nvGraphicFramePr>
          <p:cNvPr id="17" name="Table 16">
            <a:extLst>
              <a:ext uri="{FF2B5EF4-FFF2-40B4-BE49-F238E27FC236}">
                <a16:creationId xmlns:a16="http://schemas.microsoft.com/office/drawing/2014/main" id="{2A4B712D-6685-149A-1699-FDE357EF0DFC}"/>
              </a:ext>
            </a:extLst>
          </p:cNvPr>
          <p:cNvGraphicFramePr>
            <a:graphicFrameLocks noGrp="1"/>
          </p:cNvGraphicFramePr>
          <p:nvPr>
            <p:extLst>
              <p:ext uri="{D42A27DB-BD31-4B8C-83A1-F6EECF244321}">
                <p14:modId xmlns:p14="http://schemas.microsoft.com/office/powerpoint/2010/main" val="870042579"/>
              </p:ext>
            </p:extLst>
          </p:nvPr>
        </p:nvGraphicFramePr>
        <p:xfrm>
          <a:off x="1239308" y="3426577"/>
          <a:ext cx="5039784" cy="18288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190122499"/>
                    </a:ext>
                  </a:extLst>
                </a:gridCol>
                <a:gridCol w="2519892">
                  <a:extLst>
                    <a:ext uri="{9D8B030D-6E8A-4147-A177-3AD203B41FA5}">
                      <a16:colId xmlns:a16="http://schemas.microsoft.com/office/drawing/2014/main" val="151763679"/>
                    </a:ext>
                  </a:extLst>
                </a:gridCol>
              </a:tblGrid>
              <a:tr h="288000">
                <a:tc>
                  <a:txBody>
                    <a:bodyPr/>
                    <a:lstStyle/>
                    <a:p>
                      <a:r>
                        <a:rPr lang="en-GB" sz="1400" dirty="0">
                          <a:latin typeface="Aptos" panose="020B0004020202020204" pitchFamily="34" charset="0"/>
                        </a:rPr>
                        <a:t>Key Stage 1</a:t>
                      </a:r>
                    </a:p>
                  </a:txBody>
                  <a:tcPr/>
                </a:tc>
                <a:tc>
                  <a:txBody>
                    <a:bodyPr/>
                    <a:lstStyle/>
                    <a:p>
                      <a:r>
                        <a:rPr lang="en-GB" sz="1400" dirty="0">
                          <a:latin typeface="Aptos" panose="020B0004020202020204" pitchFamily="34" charset="0"/>
                        </a:rPr>
                        <a:t>Time </a:t>
                      </a:r>
                    </a:p>
                  </a:txBody>
                  <a:tcPr/>
                </a:tc>
                <a:extLst>
                  <a:ext uri="{0D108BD9-81ED-4DB2-BD59-A6C34878D82A}">
                    <a16:rowId xmlns:a16="http://schemas.microsoft.com/office/drawing/2014/main" val="3036506394"/>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8.45-11.45am</a:t>
                      </a:r>
                    </a:p>
                  </a:txBody>
                  <a:tcPr/>
                </a:tc>
                <a:extLst>
                  <a:ext uri="{0D108BD9-81ED-4DB2-BD59-A6C34878D82A}">
                    <a16:rowId xmlns:a16="http://schemas.microsoft.com/office/drawing/2014/main" val="3624255167"/>
                  </a:ext>
                </a:extLst>
              </a:tr>
              <a:tr h="288000">
                <a:tc>
                  <a:txBody>
                    <a:bodyPr/>
                    <a:lstStyle/>
                    <a:p>
                      <a:r>
                        <a:rPr lang="en-GB" sz="1400" dirty="0">
                          <a:latin typeface="Aptos" panose="020B0004020202020204" pitchFamily="34" charset="0"/>
                        </a:rPr>
                        <a:t>Break time </a:t>
                      </a:r>
                    </a:p>
                  </a:txBody>
                  <a:tcPr/>
                </a:tc>
                <a:tc>
                  <a:txBody>
                    <a:bodyPr/>
                    <a:lstStyle/>
                    <a:p>
                      <a:r>
                        <a:rPr lang="en-GB" sz="1400" dirty="0">
                          <a:latin typeface="Aptos" panose="020B0004020202020204" pitchFamily="34" charset="0"/>
                        </a:rPr>
                        <a:t>10.45-11.00am</a:t>
                      </a:r>
                    </a:p>
                  </a:txBody>
                  <a:tcPr/>
                </a:tc>
                <a:extLst>
                  <a:ext uri="{0D108BD9-81ED-4DB2-BD59-A6C34878D82A}">
                    <a16:rowId xmlns:a16="http://schemas.microsoft.com/office/drawing/2014/main" val="2214819471"/>
                  </a:ext>
                </a:extLst>
              </a:tr>
              <a:tr h="288000">
                <a:tc>
                  <a:txBody>
                    <a:bodyPr/>
                    <a:lstStyle/>
                    <a:p>
                      <a:r>
                        <a:rPr lang="en-GB" sz="1400" dirty="0">
                          <a:latin typeface="Aptos" panose="020B0004020202020204" pitchFamily="34" charset="0"/>
                        </a:rPr>
                        <a:t>Lunch time </a:t>
                      </a:r>
                    </a:p>
                  </a:txBody>
                  <a:tcPr/>
                </a:tc>
                <a:tc>
                  <a:txBody>
                    <a:bodyPr/>
                    <a:lstStyle/>
                    <a:p>
                      <a:r>
                        <a:rPr lang="en-GB" sz="1400" dirty="0">
                          <a:latin typeface="Aptos" panose="020B0004020202020204" pitchFamily="34" charset="0"/>
                        </a:rPr>
                        <a:t>11.45-12.45pm</a:t>
                      </a:r>
                    </a:p>
                  </a:txBody>
                  <a:tcPr/>
                </a:tc>
                <a:extLst>
                  <a:ext uri="{0D108BD9-81ED-4DB2-BD59-A6C34878D82A}">
                    <a16:rowId xmlns:a16="http://schemas.microsoft.com/office/drawing/2014/main" val="292744146"/>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12.45-3.15pm</a:t>
                      </a:r>
                    </a:p>
                  </a:txBody>
                  <a:tcPr/>
                </a:tc>
                <a:extLst>
                  <a:ext uri="{0D108BD9-81ED-4DB2-BD59-A6C34878D82A}">
                    <a16:rowId xmlns:a16="http://schemas.microsoft.com/office/drawing/2014/main" val="4211053537"/>
                  </a:ext>
                </a:extLst>
              </a:tr>
              <a:tr h="288000">
                <a:tc>
                  <a:txBody>
                    <a:bodyPr/>
                    <a:lstStyle/>
                    <a:p>
                      <a:r>
                        <a:rPr lang="en-GB" sz="1400" dirty="0">
                          <a:latin typeface="Aptos" panose="020B0004020202020204" pitchFamily="34" charset="0"/>
                        </a:rPr>
                        <a:t>Afternoon break</a:t>
                      </a:r>
                    </a:p>
                  </a:txBody>
                  <a:tcPr/>
                </a:tc>
                <a:tc>
                  <a:txBody>
                    <a:bodyPr/>
                    <a:lstStyle/>
                    <a:p>
                      <a:r>
                        <a:rPr lang="en-GB" sz="1400" dirty="0">
                          <a:latin typeface="Aptos" panose="020B0004020202020204" pitchFamily="34" charset="0"/>
                        </a:rPr>
                        <a:t>2.00-2.15pm</a:t>
                      </a:r>
                    </a:p>
                  </a:txBody>
                  <a:tcPr/>
                </a:tc>
                <a:extLst>
                  <a:ext uri="{0D108BD9-81ED-4DB2-BD59-A6C34878D82A}">
                    <a16:rowId xmlns:a16="http://schemas.microsoft.com/office/drawing/2014/main" val="1418447978"/>
                  </a:ext>
                </a:extLst>
              </a:tr>
            </a:tbl>
          </a:graphicData>
        </a:graphic>
      </p:graphicFrame>
      <p:sp>
        <p:nvSpPr>
          <p:cNvPr id="18" name="TextBox 17">
            <a:extLst>
              <a:ext uri="{FF2B5EF4-FFF2-40B4-BE49-F238E27FC236}">
                <a16:creationId xmlns:a16="http://schemas.microsoft.com/office/drawing/2014/main" id="{C53B430F-C6A4-83FE-889D-67A64E568E25}"/>
              </a:ext>
            </a:extLst>
          </p:cNvPr>
          <p:cNvSpPr txBox="1"/>
          <p:nvPr/>
        </p:nvSpPr>
        <p:spPr>
          <a:xfrm>
            <a:off x="317500" y="7048147"/>
            <a:ext cx="6769100" cy="3108543"/>
          </a:xfrm>
          <a:prstGeom prst="rect">
            <a:avLst/>
          </a:prstGeom>
          <a:noFill/>
        </p:spPr>
        <p:txBody>
          <a:bodyPr wrap="square" rtlCol="0">
            <a:spAutoFit/>
          </a:bodyPr>
          <a:lstStyle/>
          <a:p>
            <a:r>
              <a:rPr lang="en-GB" sz="1400" dirty="0"/>
              <a:t>Individual class timetables vary depending on the year group. Ask your child’s teacher for more information about what your child’s school day will look like. </a:t>
            </a:r>
          </a:p>
          <a:p>
            <a:endParaRPr lang="en-GB" sz="1400" dirty="0"/>
          </a:p>
          <a:p>
            <a:r>
              <a:rPr lang="en-GB" sz="1400" dirty="0"/>
              <a:t>Our assemblies are broadly Christian in nature, but cover aspects of other faiths and religions as appropriate. Assemblies have a global perspective and can be related to world events, customs or situations. Our assemblies are a time for thought and reflection. Assemblies are usually linked together in a theme such as “Helping Others” or “Forgiveness”.</a:t>
            </a:r>
          </a:p>
          <a:p>
            <a:r>
              <a:rPr lang="en-GB" sz="1400" dirty="0"/>
              <a:t> </a:t>
            </a:r>
          </a:p>
          <a:p>
            <a:r>
              <a:rPr lang="en-GB" sz="1400" dirty="0"/>
              <a:t>Every Friday assembly is devoted to celebrating all of the children’s achievements. This is our ‘Star of the Week’ assembly, where we celebrate children’s successes and gather the whole school.</a:t>
            </a:r>
          </a:p>
          <a:p>
            <a:endParaRPr lang="en-GB" sz="1400" dirty="0"/>
          </a:p>
          <a:p>
            <a:r>
              <a:rPr lang="en-GB" sz="1400" dirty="0"/>
              <a:t>Our assembly days are Monday, Wednesday (singing) and Friday. </a:t>
            </a:r>
          </a:p>
        </p:txBody>
      </p:sp>
    </p:spTree>
    <p:extLst>
      <p:ext uri="{BB962C8B-B14F-4D97-AF65-F5344CB8AC3E}">
        <p14:creationId xmlns:p14="http://schemas.microsoft.com/office/powerpoint/2010/main" val="3640401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Attendance</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C164FF1F-4A87-951C-E35C-392043EDD0CD}"/>
              </a:ext>
            </a:extLst>
          </p:cNvPr>
          <p:cNvSpPr txBox="1"/>
          <p:nvPr/>
        </p:nvSpPr>
        <p:spPr>
          <a:xfrm>
            <a:off x="253865" y="1290862"/>
            <a:ext cx="7066261" cy="8710077"/>
          </a:xfrm>
          <a:prstGeom prst="rect">
            <a:avLst/>
          </a:prstGeom>
          <a:noFill/>
        </p:spPr>
        <p:txBody>
          <a:bodyPr wrap="square">
            <a:spAutoFit/>
          </a:bodyPr>
          <a:lstStyle/>
          <a:p>
            <a:pPr algn="l" fontAlgn="t"/>
            <a:r>
              <a:rPr lang="en-GB" sz="1400" b="1" i="0" dirty="0">
                <a:solidFill>
                  <a:srgbClr val="000000"/>
                </a:solidFill>
                <a:effectLst/>
              </a:rPr>
              <a:t>Why is regular school attendance so important?</a:t>
            </a:r>
            <a:endParaRPr lang="en-GB" sz="1400" b="0" i="0" dirty="0">
              <a:solidFill>
                <a:srgbClr val="000000"/>
              </a:solidFill>
              <a:effectLst/>
            </a:endParaRPr>
          </a:p>
          <a:p>
            <a:pPr algn="l" fontAlgn="t"/>
            <a:r>
              <a:rPr lang="en-GB" sz="1400" b="0" i="0" dirty="0">
                <a:solidFill>
                  <a:srgbClr val="000000"/>
                </a:solidFill>
                <a:effectLst/>
              </a:rPr>
              <a:t>At Brooklands, we work closely with children and parents in connection with attendance so that each child can achieve their full potential. By law, all children of compulsory school age (5 to 16) must receive a suitable full-time education.</a:t>
            </a:r>
          </a:p>
          <a:p>
            <a:pPr algn="l" fontAlgn="t"/>
            <a:r>
              <a:rPr lang="en-GB" sz="1400" b="0" i="0" dirty="0">
                <a:solidFill>
                  <a:srgbClr val="000000"/>
                </a:solidFill>
                <a:effectLst/>
              </a:rPr>
              <a:t> </a:t>
            </a:r>
          </a:p>
          <a:p>
            <a:pPr algn="l" fontAlgn="t"/>
            <a:r>
              <a:rPr lang="en-GB" sz="1400" b="1" i="0" dirty="0">
                <a:solidFill>
                  <a:srgbClr val="000000"/>
                </a:solidFill>
                <a:effectLst/>
              </a:rPr>
              <a:t>What we aim to achieve</a:t>
            </a:r>
            <a:endParaRPr lang="en-GB" sz="1400" b="0" i="0" dirty="0">
              <a:solidFill>
                <a:srgbClr val="000000"/>
              </a:solidFill>
              <a:effectLst/>
            </a:endParaRPr>
          </a:p>
          <a:p>
            <a:pPr algn="l" fontAlgn="t"/>
            <a:r>
              <a:rPr lang="en-GB" sz="1400" b="0" i="0" dirty="0">
                <a:solidFill>
                  <a:srgbClr val="000000"/>
                </a:solidFill>
                <a:effectLst/>
              </a:rPr>
              <a:t>Once your child is registered at school, you are legally responsible for making sure that they attend regularly. If your child fails to do so, you risk getting a penalty notice or being prosecuted. You also need to think about the negative impact upon the following: </a:t>
            </a:r>
          </a:p>
          <a:p>
            <a:pPr algn="l" fontAlgn="t"/>
            <a:r>
              <a:rPr lang="en-GB" sz="1400" b="1" i="0" dirty="0">
                <a:solidFill>
                  <a:srgbClr val="000000"/>
                </a:solidFill>
                <a:effectLst/>
              </a:rPr>
              <a:t>- their learning</a:t>
            </a:r>
            <a:endParaRPr lang="en-GB" sz="1400" b="0" i="0" dirty="0">
              <a:solidFill>
                <a:srgbClr val="000000"/>
              </a:solidFill>
              <a:effectLst/>
            </a:endParaRPr>
          </a:p>
          <a:p>
            <a:pPr algn="l" fontAlgn="t"/>
            <a:r>
              <a:rPr lang="en-GB" sz="1400" b="1" i="0" dirty="0">
                <a:solidFill>
                  <a:srgbClr val="000000"/>
                </a:solidFill>
                <a:effectLst/>
              </a:rPr>
              <a:t>- their friendships</a:t>
            </a:r>
            <a:endParaRPr lang="en-GB" sz="1400" b="0" i="0" dirty="0">
              <a:solidFill>
                <a:srgbClr val="000000"/>
              </a:solidFill>
              <a:effectLst/>
            </a:endParaRPr>
          </a:p>
          <a:p>
            <a:pPr algn="l" fontAlgn="t"/>
            <a:r>
              <a:rPr lang="en-GB" sz="1400" b="1" i="0" dirty="0">
                <a:solidFill>
                  <a:srgbClr val="000000"/>
                </a:solidFill>
                <a:effectLst/>
              </a:rPr>
              <a:t>- their self-esteem and confidence</a:t>
            </a:r>
            <a:endParaRPr lang="en-GB" sz="1400" b="0" i="0" dirty="0">
              <a:solidFill>
                <a:srgbClr val="000000"/>
              </a:solidFill>
              <a:effectLst/>
            </a:endParaRPr>
          </a:p>
          <a:p>
            <a:pPr algn="l" fontAlgn="t"/>
            <a:endParaRPr lang="en-GB" sz="1400" b="0" i="0" dirty="0">
              <a:solidFill>
                <a:srgbClr val="000000"/>
              </a:solidFill>
              <a:effectLst/>
            </a:endParaRPr>
          </a:p>
          <a:p>
            <a:pPr algn="l" fontAlgn="t"/>
            <a:r>
              <a:rPr lang="en-GB" sz="1400" b="0" i="0" dirty="0">
                <a:solidFill>
                  <a:srgbClr val="000000"/>
                </a:solidFill>
                <a:effectLst/>
              </a:rPr>
              <a:t>At Brooklands, we monitor the attendance of every child in the school, and we will work and support those children and their families who are not attending school without sufficient reason. Holidays will not be authorised during the school year.</a:t>
            </a:r>
          </a:p>
          <a:p>
            <a:pPr algn="l" fontAlgn="t"/>
            <a:endParaRPr lang="en-GB" sz="1400" b="0" i="0" dirty="0">
              <a:solidFill>
                <a:srgbClr val="000000"/>
              </a:solidFill>
              <a:effectLst/>
            </a:endParaRPr>
          </a:p>
          <a:p>
            <a:pPr algn="l" fontAlgn="t"/>
            <a:r>
              <a:rPr lang="en-GB" sz="1400" b="0" i="0" dirty="0">
                <a:solidFill>
                  <a:srgbClr val="000000"/>
                </a:solidFill>
                <a:effectLst/>
              </a:rPr>
              <a:t>90% attendance sounds good, but means that your child misses:</a:t>
            </a:r>
          </a:p>
          <a:p>
            <a:pPr algn="l" fontAlgn="t"/>
            <a:r>
              <a:rPr lang="en-GB" sz="1400" b="1" i="0" dirty="0">
                <a:solidFill>
                  <a:srgbClr val="000000"/>
                </a:solidFill>
                <a:effectLst/>
              </a:rPr>
              <a:t>- one half day each week</a:t>
            </a:r>
            <a:endParaRPr lang="en-GB" sz="1400" b="0" i="0" dirty="0">
              <a:solidFill>
                <a:srgbClr val="000000"/>
              </a:solidFill>
              <a:effectLst/>
            </a:endParaRPr>
          </a:p>
          <a:p>
            <a:pPr algn="l" fontAlgn="t"/>
            <a:r>
              <a:rPr lang="en-GB" sz="1400" b="1" i="0" dirty="0">
                <a:solidFill>
                  <a:srgbClr val="000000"/>
                </a:solidFill>
                <a:effectLst/>
              </a:rPr>
              <a:t>- nearly four weeks every school year</a:t>
            </a:r>
            <a:endParaRPr lang="en-GB" sz="1400" b="0" i="0" dirty="0">
              <a:solidFill>
                <a:srgbClr val="000000"/>
              </a:solidFill>
              <a:effectLst/>
            </a:endParaRPr>
          </a:p>
          <a:p>
            <a:pPr algn="l" fontAlgn="t"/>
            <a:r>
              <a:rPr lang="en-GB" sz="1400" b="1" i="0" dirty="0">
                <a:solidFill>
                  <a:srgbClr val="000000"/>
                </a:solidFill>
                <a:effectLst/>
              </a:rPr>
              <a:t>- over one school year in a school career</a:t>
            </a:r>
            <a:endParaRPr lang="en-GB" sz="1400" b="0" i="0" dirty="0">
              <a:solidFill>
                <a:srgbClr val="000000"/>
              </a:solidFill>
              <a:effectLst/>
            </a:endParaRPr>
          </a:p>
          <a:p>
            <a:pPr algn="l" fontAlgn="t"/>
            <a:r>
              <a:rPr lang="en-GB" sz="1400" b="0" i="0" dirty="0">
                <a:solidFill>
                  <a:srgbClr val="000000"/>
                </a:solidFill>
                <a:effectLst/>
              </a:rPr>
              <a:t> </a:t>
            </a:r>
          </a:p>
          <a:p>
            <a:pPr algn="l" fontAlgn="t"/>
            <a:r>
              <a:rPr lang="en-GB" sz="1400" b="1" i="0" dirty="0">
                <a:solidFill>
                  <a:srgbClr val="000000"/>
                </a:solidFill>
                <a:effectLst/>
              </a:rPr>
              <a:t>We have set ourselves a target for the school year of 96%</a:t>
            </a:r>
            <a:endParaRPr lang="en-GB" sz="1400" b="0" i="0" dirty="0">
              <a:solidFill>
                <a:srgbClr val="000000"/>
              </a:solidFill>
              <a:effectLst/>
            </a:endParaRPr>
          </a:p>
          <a:p>
            <a:pPr algn="l" fontAlgn="t"/>
            <a:r>
              <a:rPr lang="en-GB" sz="1400" b="0" i="0" dirty="0">
                <a:solidFill>
                  <a:srgbClr val="000000"/>
                </a:solidFill>
                <a:effectLst/>
              </a:rPr>
              <a:t> </a:t>
            </a:r>
          </a:p>
          <a:p>
            <a:pPr algn="l" fontAlgn="t"/>
            <a:r>
              <a:rPr lang="en-GB" sz="1400" b="1" i="0" dirty="0">
                <a:solidFill>
                  <a:srgbClr val="000000"/>
                </a:solidFill>
                <a:effectLst/>
              </a:rPr>
              <a:t>Timekeeping</a:t>
            </a:r>
            <a:endParaRPr lang="en-GB" sz="1400" b="0" i="0" dirty="0">
              <a:solidFill>
                <a:srgbClr val="000000"/>
              </a:solidFill>
              <a:effectLst/>
            </a:endParaRPr>
          </a:p>
          <a:p>
            <a:pPr algn="l" fontAlgn="t"/>
            <a:r>
              <a:rPr lang="en-GB" sz="1400" b="0" i="0" dirty="0">
                <a:solidFill>
                  <a:srgbClr val="000000"/>
                </a:solidFill>
                <a:effectLst/>
              </a:rPr>
              <a:t>Timekeeping is also important in the education of your child. If your child is persistently late, they are missing out on important learning opportunities at the start of the lesson. The school day starts promptly at 8.45am. Equally, it is really important to pick your child up on time to avoid unnecessary worry on their part and not to delay staff, who often have meetings or training events after school. Our school day finishes at 3:15pm.</a:t>
            </a:r>
          </a:p>
          <a:p>
            <a:pPr algn="l" fontAlgn="t"/>
            <a:r>
              <a:rPr lang="en-GB" sz="1400" b="0" i="0" dirty="0">
                <a:solidFill>
                  <a:srgbClr val="000000"/>
                </a:solidFill>
                <a:effectLst/>
              </a:rPr>
              <a:t> </a:t>
            </a:r>
          </a:p>
          <a:p>
            <a:pPr algn="l" fontAlgn="t"/>
            <a:r>
              <a:rPr lang="en-GB" sz="1400" b="1" i="0" dirty="0">
                <a:solidFill>
                  <a:srgbClr val="000000"/>
                </a:solidFill>
                <a:effectLst/>
              </a:rPr>
              <a:t>What are we doing to improve attendance?</a:t>
            </a:r>
            <a:endParaRPr lang="en-GB" sz="1400" b="0" i="0" dirty="0">
              <a:solidFill>
                <a:srgbClr val="000000"/>
              </a:solidFill>
              <a:effectLst/>
            </a:endParaRPr>
          </a:p>
          <a:p>
            <a:pPr algn="l" fontAlgn="t"/>
            <a:r>
              <a:rPr lang="en-GB" sz="1400" b="0" i="0" dirty="0">
                <a:solidFill>
                  <a:srgbClr val="000000"/>
                </a:solidFill>
                <a:effectLst/>
              </a:rPr>
              <a:t>Attendance of all pupils is monitored weekly and those falling below 90% are informed by letter at the end of each half term, which is then reviewed regularly. Throughout the year, our senior leadership team and our family support team work closely with families providing support to help overcome barriers in improving attendance. The Local Authority takes attendance issues very seriously and any family who continues to be a concern, will be referred to a specific team within the Local Authority who look into these issues. This service is also triggered by children who have repeated unauthorised absences. At Brooklands we like to encourage and praise children who attend school regularly.</a:t>
            </a:r>
          </a:p>
        </p:txBody>
      </p:sp>
      <p:pic>
        <p:nvPicPr>
          <p:cNvPr id="4" name="Picture 3">
            <a:extLst>
              <a:ext uri="{FF2B5EF4-FFF2-40B4-BE49-F238E27FC236}">
                <a16:creationId xmlns:a16="http://schemas.microsoft.com/office/drawing/2014/main" id="{C320D6F6-544B-7831-B241-46C442EEBA4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2518" b="94245" l="5975" r="99057">
                        <a14:foregroundMark x1="35535" y1="11151" x2="35535" y2="11151"/>
                        <a14:foregroundMark x1="21295" y1="3957" x2="21069" y2="3957"/>
                        <a14:foregroundMark x1="23083" y1="17739" x2="23585" y2="20863"/>
                        <a14:foregroundMark x1="22709" y1="15409" x2="22793" y2="15935"/>
                        <a14:foregroundMark x1="20755" y1="3237" x2="20971" y2="4585"/>
                        <a14:foregroundMark x1="20838" y1="4843" x2="20440" y2="2518"/>
                        <a14:foregroundMark x1="22742" y1="15946" x2="22651" y2="15418"/>
                        <a14:foregroundMark x1="23585" y1="20863" x2="23050" y2="17747"/>
                        <a14:foregroundMark x1="20440" y1="2518" x2="21807" y2="2964"/>
                        <a14:foregroundMark x1="32075" y1="11871" x2="55340" y2="10494"/>
                        <a14:foregroundMark x1="68815" y1="10012" x2="69182" y2="10432"/>
                        <a14:foregroundMark x1="81447" y1="2878" x2="81447" y2="3237"/>
                        <a14:foregroundMark x1="91824" y1="10791" x2="91824" y2="10791"/>
                        <a14:foregroundMark x1="94969" y1="13669" x2="99057" y2="36691"/>
                        <a14:foregroundMark x1="99057" y1="36691" x2="96541" y2="55036"/>
                        <a14:foregroundMark x1="81132" y1="48561" x2="64465" y2="49281"/>
                        <a14:foregroundMark x1="64465" y1="49281" x2="56289" y2="66187"/>
                        <a14:foregroundMark x1="56289" y1="66187" x2="56918" y2="87050"/>
                        <a14:foregroundMark x1="56918" y1="87050" x2="73585" y2="94604"/>
                        <a14:foregroundMark x1="73585" y1="94604" x2="90252" y2="88849"/>
                        <a14:foregroundMark x1="90252" y1="88849" x2="93396" y2="67266"/>
                        <a14:foregroundMark x1="93396" y1="67266" x2="83019" y2="50719"/>
                        <a14:foregroundMark x1="83019" y1="50719" x2="80818" y2="50719"/>
                        <a14:foregroundMark x1="61950" y1="72662" x2="69497" y2="82374"/>
                        <a14:foregroundMark x1="69497" y1="82374" x2="73899" y2="78058"/>
                        <a14:foregroundMark x1="38365" y1="57194" x2="38365" y2="57194"/>
                        <a14:foregroundMark x1="36164" y1="50719" x2="36164" y2="50719"/>
                        <a14:foregroundMark x1="55660" y1="37050" x2="55660" y2="37050"/>
                        <a14:foregroundMark x1="73585" y1="37410" x2="73585" y2="37410"/>
                        <a14:foregroundMark x1="27044" y1="58633" x2="27044" y2="58633"/>
                        <a14:foregroundMark x1="5975" y1="56835" x2="5975" y2="56835"/>
                        <a14:backgroundMark x1="22327" y1="9712" x2="22327" y2="9712"/>
                        <a14:backgroundMark x1="21384" y1="7554" x2="22327" y2="15468"/>
                        <a14:backgroundMark x1="20126" y1="6835" x2="20126" y2="6835"/>
                        <a14:backgroundMark x1="21069" y1="6475" x2="21069" y2="6475"/>
                        <a14:backgroundMark x1="19811" y1="6835" x2="22327" y2="6475"/>
                        <a14:backgroundMark x1="24528" y1="15108" x2="23270" y2="15468"/>
                        <a14:backgroundMark x1="23270" y1="15827" x2="23585" y2="17626"/>
                        <a14:backgroundMark x1="55975" y1="9353" x2="69182" y2="9353"/>
                      </a14:backgroundRemoval>
                    </a14:imgEffect>
                  </a14:imgLayer>
                </a14:imgProps>
              </a:ext>
            </a:extLst>
          </a:blip>
          <a:stretch>
            <a:fillRect/>
          </a:stretch>
        </p:blipFill>
        <p:spPr>
          <a:xfrm>
            <a:off x="5833104" y="5219656"/>
            <a:ext cx="1089939" cy="952840"/>
          </a:xfrm>
          <a:prstGeom prst="rect">
            <a:avLst/>
          </a:prstGeom>
        </p:spPr>
      </p:pic>
    </p:spTree>
    <p:extLst>
      <p:ext uri="{BB962C8B-B14F-4D97-AF65-F5344CB8AC3E}">
        <p14:creationId xmlns:p14="http://schemas.microsoft.com/office/powerpoint/2010/main" val="743869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0000500000000000000" pitchFamily="2" charset="0"/>
                <a:cs typeface="Poppins" panose="00000500000000000000" pitchFamily="2" charset="0"/>
              </a:rPr>
              <a:t>Medical and Illness Information</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id="{9796FFCD-EBEF-9D36-6446-04095F7B0623}"/>
              </a:ext>
            </a:extLst>
          </p:cNvPr>
          <p:cNvSpPr>
            <a:spLocks noChangeArrowheads="1"/>
          </p:cNvSpPr>
          <p:nvPr/>
        </p:nvSpPr>
        <p:spPr bwMode="auto">
          <a:xfrm>
            <a:off x="317500" y="1193692"/>
            <a:ext cx="6862763" cy="92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For the prevention of illness spreading, please keep your child out of school for 48 hours after the last time they have vomited.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We are not allowed to give any medicines in schools without WRITTEN CONSENT, and doses given are recorded.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Our First Aid Policy can be found by scanning the QR code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The following guidelines have been taken from the Gov.UK website.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If you are unsure whether your child can return to school, please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contact the school office.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Chickenpox</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At least 5 days from the onset of the rash and until all blisters have crusted over.</a:t>
            </a:r>
            <a:endParaRPr lang="en-GB" altLang="en-US" sz="1500" dirty="0"/>
          </a:p>
          <a:p>
            <a:pPr marR="0" lvl="0" algn="l" defTabSz="914400" rtl="0" eaLnBrk="0" fontAlgn="base" latinLnBrk="0" hangingPunct="0">
              <a:lnSpc>
                <a:spcPct val="100000"/>
              </a:lnSpc>
              <a:spcBef>
                <a:spcPct val="0"/>
              </a:spcBef>
              <a:spcAft>
                <a:spcPct val="0"/>
              </a:spcAft>
              <a:buClrTx/>
              <a:buSzTx/>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Diarrhoea and Vomiting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48 hours after their last episode.</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Cold and flu-like illness (including COVID-19)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Pupils no longer have a high temperature and feel well enough to attend. Follow the national guidance if they’ve tested positive for COVID-19.</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Impetigo </a:t>
            </a:r>
            <a:r>
              <a:rPr kumimoji="0" lang="en-GB" altLang="en-US" sz="1500" i="0" u="none" strike="noStrike" cap="none" normalizeH="0" baseline="0" dirty="0">
                <a:ln>
                  <a:noFill/>
                </a:ln>
                <a:solidFill>
                  <a:schemeClr val="tx1"/>
                </a:solidFill>
                <a:effectLst/>
              </a:rPr>
              <a:t>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Their sores have crusted and healed, or 48 hours after they started antibiotics.</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Measles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4 days after the rash first appeared.</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Mumps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5 days after the swelling started.</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Scabies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They’ve had their first treatment dose.</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 </a:t>
            </a:r>
            <a:r>
              <a:rPr kumimoji="0" lang="en-GB" altLang="en-US" sz="1500" b="1" i="0" u="none" strike="noStrike" cap="none" normalizeH="0" baseline="0" dirty="0">
                <a:ln>
                  <a:noFill/>
                </a:ln>
                <a:solidFill>
                  <a:schemeClr val="tx1"/>
                </a:solidFill>
                <a:effectLst/>
              </a:rPr>
              <a:t>Scarlet Fever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24 hours after they started taking antibiotics.</a:t>
            </a:r>
          </a:p>
          <a:p>
            <a:pPr marR="0" lvl="0" algn="l" defTabSz="914400" rtl="0" eaLnBrk="0" fontAlgn="base" latinLnBrk="0" hangingPunct="0">
              <a:lnSpc>
                <a:spcPct val="100000"/>
              </a:lnSpc>
              <a:spcBef>
                <a:spcPct val="0"/>
              </a:spcBef>
              <a:spcAft>
                <a:spcPct val="0"/>
              </a:spcAft>
              <a:buClrTx/>
              <a:buSzTx/>
              <a:tabLst/>
            </a:pPr>
            <a:endParaRPr kumimoji="0" lang="en-GB" altLang="en-US" sz="1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Whooping cough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48 hours after they started taking antibiotics.</a:t>
            </a:r>
            <a:endParaRPr kumimoji="0" lang="en-US" altLang="en-US" sz="1500" i="0" u="none" strike="noStrike" cap="none" normalizeH="0" baseline="0" dirty="0">
              <a:ln>
                <a:noFill/>
              </a:ln>
              <a:solidFill>
                <a:schemeClr val="tx1"/>
              </a:solidFill>
              <a:effectLst/>
            </a:endParaRPr>
          </a:p>
        </p:txBody>
      </p:sp>
      <p:pic>
        <p:nvPicPr>
          <p:cNvPr id="5" name="Picture 4">
            <a:extLst>
              <a:ext uri="{FF2B5EF4-FFF2-40B4-BE49-F238E27FC236}">
                <a16:creationId xmlns:a16="http://schemas.microsoft.com/office/drawing/2014/main" id="{C44A352C-7B66-0915-F5A6-B7433B4F0AAE}"/>
              </a:ext>
            </a:extLst>
          </p:cNvPr>
          <p:cNvPicPr>
            <a:picLocks noChangeAspect="1"/>
          </p:cNvPicPr>
          <p:nvPr/>
        </p:nvPicPr>
        <p:blipFill>
          <a:blip r:embed="rId2"/>
          <a:stretch>
            <a:fillRect/>
          </a:stretch>
        </p:blipFill>
        <p:spPr>
          <a:xfrm>
            <a:off x="6035311" y="2351174"/>
            <a:ext cx="1117244" cy="1097898"/>
          </a:xfrm>
          <a:prstGeom prst="rect">
            <a:avLst/>
          </a:prstGeom>
        </p:spPr>
      </p:pic>
      <p:pic>
        <p:nvPicPr>
          <p:cNvPr id="10" name="Picture 9">
            <a:extLst>
              <a:ext uri="{FF2B5EF4-FFF2-40B4-BE49-F238E27FC236}">
                <a16:creationId xmlns:a16="http://schemas.microsoft.com/office/drawing/2014/main" id="{C1FB5D72-F936-2A2B-B643-30D5141F75AF}"/>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5334" b="36140" l="27275" r="35216"/>
                    </a14:imgEffect>
                  </a14:imgLayer>
                </a14:imgProps>
              </a:ext>
            </a:extLst>
          </a:blip>
          <a:srcRect l="29366" t="23905" r="65885" b="62587"/>
          <a:stretch/>
        </p:blipFill>
        <p:spPr>
          <a:xfrm>
            <a:off x="5218187" y="2506267"/>
            <a:ext cx="736011" cy="393856"/>
          </a:xfrm>
          <a:prstGeom prst="rect">
            <a:avLst/>
          </a:prstGeom>
        </p:spPr>
      </p:pic>
    </p:spTree>
    <p:extLst>
      <p:ext uri="{BB962C8B-B14F-4D97-AF65-F5344CB8AC3E}">
        <p14:creationId xmlns:p14="http://schemas.microsoft.com/office/powerpoint/2010/main" val="167325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0000500000000000000" pitchFamily="2" charset="0"/>
                <a:cs typeface="Poppins" panose="00000500000000000000" pitchFamily="2" charset="0"/>
              </a:rPr>
              <a:t>Communication</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BCB7202-9DB4-A98F-A031-85AF2E119AE8}"/>
              </a:ext>
            </a:extLst>
          </p:cNvPr>
          <p:cNvSpPr txBox="1"/>
          <p:nvPr/>
        </p:nvSpPr>
        <p:spPr>
          <a:xfrm>
            <a:off x="317499" y="1257301"/>
            <a:ext cx="6904037" cy="8217634"/>
          </a:xfrm>
          <a:prstGeom prst="rect">
            <a:avLst/>
          </a:prstGeom>
          <a:noFill/>
        </p:spPr>
        <p:txBody>
          <a:bodyPr wrap="square">
            <a:spAutoFit/>
          </a:bodyPr>
          <a:lstStyle/>
          <a:p>
            <a:r>
              <a:rPr lang="en-GB" sz="1600" dirty="0"/>
              <a:t>Regular, effective and consistent communication between school and home and vice versa is fundamental to our children’s success in school, as such, we use Class Dojo as a major part of our behaviour and communication policy.</a:t>
            </a:r>
          </a:p>
          <a:p>
            <a:endParaRPr lang="en-GB" sz="1600" dirty="0"/>
          </a:p>
          <a:p>
            <a:r>
              <a:rPr lang="en-GB" sz="1600" dirty="0"/>
              <a:t>Parents/carers are invited to download the app onto their phones or tablets to access information shared by your child’s class teacher or whole school information. </a:t>
            </a:r>
          </a:p>
          <a:p>
            <a:endParaRPr lang="en-GB" sz="1600" dirty="0"/>
          </a:p>
          <a:p>
            <a:r>
              <a:rPr lang="en-GB" sz="1600" dirty="0"/>
              <a:t>Visit: https://www.classdojo.com/download/    </a:t>
            </a:r>
          </a:p>
          <a:p>
            <a:r>
              <a:rPr lang="en-GB" sz="1600" dirty="0"/>
              <a:t>or scan the QR code</a:t>
            </a:r>
          </a:p>
          <a:p>
            <a:endParaRPr lang="en-GB" sz="1600" dirty="0"/>
          </a:p>
          <a:p>
            <a:endParaRPr lang="en-GB" sz="1600" dirty="0"/>
          </a:p>
          <a:p>
            <a:r>
              <a:rPr lang="en-GB" sz="1600" b="1" dirty="0"/>
              <a:t>Class Dojo has many features, including: </a:t>
            </a:r>
          </a:p>
          <a:p>
            <a:endParaRPr lang="en-GB" sz="1600" dirty="0"/>
          </a:p>
          <a:p>
            <a:pPr marL="285750" indent="-285750">
              <a:buFont typeface="Courier New" panose="02070309020205020404" pitchFamily="49" charset="0"/>
              <a:buChar char="o"/>
            </a:pPr>
            <a:r>
              <a:rPr lang="en-GB" sz="1600" b="1" dirty="0"/>
              <a:t>Messaging: </a:t>
            </a:r>
            <a:r>
              <a:rPr lang="en-GB" sz="1600" dirty="0"/>
              <a:t>Communicate with teachers &amp; staff anytime, anywhere—with read receipts, scheduling, and instant translations.</a:t>
            </a:r>
          </a:p>
          <a:p>
            <a:pPr marL="285750" indent="-285750">
              <a:buFont typeface="Courier New" panose="02070309020205020404" pitchFamily="49" charset="0"/>
              <a:buChar char="o"/>
            </a:pPr>
            <a:endParaRPr lang="en-GB" sz="1600" dirty="0"/>
          </a:p>
          <a:p>
            <a:pPr marL="285750" indent="-285750">
              <a:buFont typeface="Courier New" panose="02070309020205020404" pitchFamily="49" charset="0"/>
              <a:buChar char="o"/>
            </a:pPr>
            <a:r>
              <a:rPr lang="en-GB" sz="1600" b="1" dirty="0"/>
              <a:t>Stories: </a:t>
            </a:r>
            <a:r>
              <a:rPr lang="en-GB" sz="1600" dirty="0"/>
              <a:t>Teachers &amp; staff can share photos, videos &amp; updates on a private feed to give everyone a window into the school day—safely and securely.</a:t>
            </a:r>
          </a:p>
          <a:p>
            <a:pPr marL="285750" indent="-285750">
              <a:buFont typeface="Courier New" panose="02070309020205020404" pitchFamily="49" charset="0"/>
              <a:buChar char="o"/>
            </a:pPr>
            <a:endParaRPr lang="en-GB" sz="1600" dirty="0"/>
          </a:p>
          <a:p>
            <a:pPr marL="285750" indent="-285750">
              <a:buFont typeface="Courier New" panose="02070309020205020404" pitchFamily="49" charset="0"/>
              <a:buChar char="o"/>
            </a:pPr>
            <a:r>
              <a:rPr lang="en-GB" sz="1600" b="1" dirty="0"/>
              <a:t>Events: </a:t>
            </a:r>
            <a:r>
              <a:rPr lang="en-GB" sz="1600" dirty="0"/>
              <a:t>Teachers &amp; staff can add events to the calendar so that it is easy to keep everyone in the loop with automatic reminders.</a:t>
            </a:r>
          </a:p>
          <a:p>
            <a:endParaRPr lang="en-GB" sz="1600" dirty="0"/>
          </a:p>
          <a:p>
            <a:r>
              <a:rPr lang="en-GB" sz="1600" dirty="0"/>
              <a:t>You can send us messages on Class Dojo during the school week. We will endeavour to respond within 24 hours; however, we will only respond between </a:t>
            </a:r>
            <a:r>
              <a:rPr lang="en-GB" sz="1600" b="1" dirty="0"/>
              <a:t>8am-4pm</a:t>
            </a:r>
            <a:r>
              <a:rPr lang="en-GB" sz="1600" dirty="0"/>
              <a:t>. </a:t>
            </a:r>
          </a:p>
          <a:p>
            <a:endParaRPr lang="en-GB" sz="1600" dirty="0"/>
          </a:p>
          <a:p>
            <a:r>
              <a:rPr lang="en-GB" sz="1600" dirty="0"/>
              <a:t>Please note that Class Dojo should be used for general communication with your child’s class teacher. If you have an important or serious issue, please contact the school office or arrange a meeting with the class teacher, rather than communicate these through Class Dojo. </a:t>
            </a:r>
          </a:p>
        </p:txBody>
      </p:sp>
      <p:pic>
        <p:nvPicPr>
          <p:cNvPr id="13" name="Picture 2" descr="ClassDojo - YouTube">
            <a:extLst>
              <a:ext uri="{FF2B5EF4-FFF2-40B4-BE49-F238E27FC236}">
                <a16:creationId xmlns:a16="http://schemas.microsoft.com/office/drawing/2014/main" id="{C9CC32A3-A79C-9C27-73D4-71E24141CE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7347" y="9008963"/>
            <a:ext cx="1421423" cy="142142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BEEB787-1A66-F4D8-6CF9-8B040C8E4866}"/>
              </a:ext>
            </a:extLst>
          </p:cNvPr>
          <p:cNvPicPr>
            <a:picLocks noChangeAspect="1"/>
          </p:cNvPicPr>
          <p:nvPr/>
        </p:nvPicPr>
        <p:blipFill>
          <a:blip r:embed="rId3"/>
          <a:stretch>
            <a:fillRect/>
          </a:stretch>
        </p:blipFill>
        <p:spPr>
          <a:xfrm>
            <a:off x="5133474" y="3249437"/>
            <a:ext cx="1407690" cy="1421423"/>
          </a:xfrm>
          <a:prstGeom prst="rect">
            <a:avLst/>
          </a:prstGeom>
        </p:spPr>
      </p:pic>
    </p:spTree>
    <p:extLst>
      <p:ext uri="{BB962C8B-B14F-4D97-AF65-F5344CB8AC3E}">
        <p14:creationId xmlns:p14="http://schemas.microsoft.com/office/powerpoint/2010/main" val="4109249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err="1">
                <a:latin typeface="Poppins" panose="02000000000000000000" pitchFamily="2" charset="77"/>
                <a:cs typeface="Poppins" panose="02000000000000000000" pitchFamily="2" charset="77"/>
              </a:rPr>
              <a:t>ParentPay</a:t>
            </a:r>
            <a:r>
              <a:rPr lang="en-US" sz="2000" b="1" dirty="0">
                <a:latin typeface="Poppins" panose="02000000000000000000" pitchFamily="2" charset="77"/>
                <a:cs typeface="Poppins" panose="02000000000000000000" pitchFamily="2" charset="77"/>
              </a:rPr>
              <a:t> </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35C4D5C0-3948-4FA6-F096-7737A7AC507A}"/>
              </a:ext>
            </a:extLst>
          </p:cNvPr>
          <p:cNvPicPr>
            <a:picLocks noChangeAspect="1"/>
          </p:cNvPicPr>
          <p:nvPr/>
        </p:nvPicPr>
        <p:blipFill>
          <a:blip r:embed="rId2"/>
          <a:stretch>
            <a:fillRect/>
          </a:stretch>
        </p:blipFill>
        <p:spPr>
          <a:xfrm>
            <a:off x="556015" y="6534019"/>
            <a:ext cx="6447645" cy="3636172"/>
          </a:xfrm>
          <a:prstGeom prst="rect">
            <a:avLst/>
          </a:prstGeom>
          <a:ln w="38100">
            <a:solidFill>
              <a:srgbClr val="009DDE"/>
            </a:solidFill>
          </a:ln>
        </p:spPr>
      </p:pic>
      <p:sp>
        <p:nvSpPr>
          <p:cNvPr id="9" name="object 30">
            <a:extLst>
              <a:ext uri="{FF2B5EF4-FFF2-40B4-BE49-F238E27FC236}">
                <a16:creationId xmlns:a16="http://schemas.microsoft.com/office/drawing/2014/main" id="{F9B7069F-7B00-28A0-AB0D-2A9B0DCF144C}"/>
              </a:ext>
            </a:extLst>
          </p:cNvPr>
          <p:cNvSpPr/>
          <p:nvPr/>
        </p:nvSpPr>
        <p:spPr>
          <a:xfrm>
            <a:off x="155275" y="1997256"/>
            <a:ext cx="3718877" cy="4271392"/>
          </a:xfrm>
          <a:prstGeom prst="rect">
            <a:avLst/>
          </a:prstGeom>
          <a:blipFill>
            <a:blip r:embed="rId3" cstate="print"/>
            <a:stretch>
              <a:fillRect/>
            </a:stretch>
          </a:blipFill>
        </p:spPr>
        <p:txBody>
          <a:bodyPr wrap="square" lIns="0" tIns="0" rIns="0" bIns="0" rtlCol="0"/>
          <a:lstStyle/>
          <a:p>
            <a:endParaRPr/>
          </a:p>
        </p:txBody>
      </p:sp>
      <p:sp>
        <p:nvSpPr>
          <p:cNvPr id="13" name="TextBox 12">
            <a:extLst>
              <a:ext uri="{FF2B5EF4-FFF2-40B4-BE49-F238E27FC236}">
                <a16:creationId xmlns:a16="http://schemas.microsoft.com/office/drawing/2014/main" id="{358B9521-A83B-11F6-E109-77CE5120ABB0}"/>
              </a:ext>
            </a:extLst>
          </p:cNvPr>
          <p:cNvSpPr txBox="1"/>
          <p:nvPr/>
        </p:nvSpPr>
        <p:spPr>
          <a:xfrm>
            <a:off x="338137" y="1383994"/>
            <a:ext cx="6862763" cy="923330"/>
          </a:xfrm>
          <a:prstGeom prst="rect">
            <a:avLst/>
          </a:prstGeom>
          <a:noFill/>
        </p:spPr>
        <p:txBody>
          <a:bodyPr wrap="square">
            <a:spAutoFit/>
          </a:bodyPr>
          <a:lstStyle/>
          <a:p>
            <a:r>
              <a:rPr lang="en-GB" dirty="0"/>
              <a:t>All lunches, school trips, breakfast club, afterschool club and residentials should be paid through ParentPay.</a:t>
            </a:r>
          </a:p>
          <a:p>
            <a:endParaRPr lang="en-GB" dirty="0"/>
          </a:p>
        </p:txBody>
      </p:sp>
      <p:sp>
        <p:nvSpPr>
          <p:cNvPr id="15" name="TextBox 14">
            <a:extLst>
              <a:ext uri="{FF2B5EF4-FFF2-40B4-BE49-F238E27FC236}">
                <a16:creationId xmlns:a16="http://schemas.microsoft.com/office/drawing/2014/main" id="{61E781CC-210F-C046-D146-629B0B1A6A40}"/>
              </a:ext>
            </a:extLst>
          </p:cNvPr>
          <p:cNvSpPr txBox="1"/>
          <p:nvPr/>
        </p:nvSpPr>
        <p:spPr>
          <a:xfrm>
            <a:off x="2290690" y="2230734"/>
            <a:ext cx="4712970" cy="2031325"/>
          </a:xfrm>
          <a:prstGeom prst="rect">
            <a:avLst/>
          </a:prstGeom>
          <a:noFill/>
        </p:spPr>
        <p:txBody>
          <a:bodyPr wrap="square">
            <a:spAutoFit/>
          </a:bodyPr>
          <a:lstStyle/>
          <a:p>
            <a:r>
              <a:rPr lang="en-GB" dirty="0"/>
              <a:t>Once we have your mobile number and email address, we will send you a welcome message enabling you to log in. </a:t>
            </a:r>
          </a:p>
          <a:p>
            <a:endParaRPr lang="en-GB" dirty="0"/>
          </a:p>
          <a:p>
            <a:r>
              <a:rPr lang="en-GB" dirty="0"/>
              <a:t>You can access the ParentPay website by scanning the QR code with your mobile phone camera. </a:t>
            </a:r>
          </a:p>
        </p:txBody>
      </p:sp>
      <p:pic>
        <p:nvPicPr>
          <p:cNvPr id="17" name="Picture 16">
            <a:extLst>
              <a:ext uri="{FF2B5EF4-FFF2-40B4-BE49-F238E27FC236}">
                <a16:creationId xmlns:a16="http://schemas.microsoft.com/office/drawing/2014/main" id="{BEA83D71-7023-C1EB-08C8-ABD51E31F7D3}"/>
              </a:ext>
            </a:extLst>
          </p:cNvPr>
          <p:cNvPicPr>
            <a:picLocks noChangeAspect="1"/>
          </p:cNvPicPr>
          <p:nvPr/>
        </p:nvPicPr>
        <p:blipFill>
          <a:blip r:embed="rId4"/>
          <a:stretch>
            <a:fillRect/>
          </a:stretch>
        </p:blipFill>
        <p:spPr>
          <a:xfrm>
            <a:off x="4777727" y="4311178"/>
            <a:ext cx="1642284" cy="1642284"/>
          </a:xfrm>
          <a:prstGeom prst="rect">
            <a:avLst/>
          </a:prstGeom>
        </p:spPr>
      </p:pic>
    </p:spTree>
    <p:extLst>
      <p:ext uri="{BB962C8B-B14F-4D97-AF65-F5344CB8AC3E}">
        <p14:creationId xmlns:p14="http://schemas.microsoft.com/office/powerpoint/2010/main" val="3860690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School Meals</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60EA7A7-A9AF-94C0-F3A1-F21D340E503E}"/>
              </a:ext>
            </a:extLst>
          </p:cNvPr>
          <p:cNvSpPr txBox="1"/>
          <p:nvPr/>
        </p:nvSpPr>
        <p:spPr>
          <a:xfrm>
            <a:off x="296863" y="1274769"/>
            <a:ext cx="6862763" cy="2031325"/>
          </a:xfrm>
          <a:prstGeom prst="rect">
            <a:avLst/>
          </a:prstGeom>
          <a:noFill/>
        </p:spPr>
        <p:txBody>
          <a:bodyPr wrap="square">
            <a:spAutoFit/>
          </a:bodyPr>
          <a:lstStyle/>
          <a:p>
            <a:r>
              <a:rPr lang="en-GB" dirty="0"/>
              <a:t>School dinners are cooked on the premises in our school kitchen.  </a:t>
            </a:r>
          </a:p>
          <a:p>
            <a:endParaRPr lang="en-GB" dirty="0"/>
          </a:p>
          <a:p>
            <a:r>
              <a:rPr lang="en-GB" dirty="0"/>
              <a:t>A school dinner represents excellent value for money and currently costs £3.25 per day.</a:t>
            </a:r>
          </a:p>
          <a:p>
            <a:endParaRPr lang="en-GB" dirty="0"/>
          </a:p>
          <a:p>
            <a:r>
              <a:rPr lang="en-GB" dirty="0"/>
              <a:t>If you wish your child to have a meal cooked by school,  please contact the office to ensure you have log in details for ParentPay.</a:t>
            </a:r>
          </a:p>
        </p:txBody>
      </p:sp>
      <p:sp>
        <p:nvSpPr>
          <p:cNvPr id="5" name="TextBox 4">
            <a:extLst>
              <a:ext uri="{FF2B5EF4-FFF2-40B4-BE49-F238E27FC236}">
                <a16:creationId xmlns:a16="http://schemas.microsoft.com/office/drawing/2014/main" id="{97E94747-89BA-5B15-7113-19335CF59EF0}"/>
              </a:ext>
            </a:extLst>
          </p:cNvPr>
          <p:cNvSpPr txBox="1"/>
          <p:nvPr/>
        </p:nvSpPr>
        <p:spPr>
          <a:xfrm>
            <a:off x="317500" y="3560359"/>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Food and Drink</a:t>
            </a:r>
          </a:p>
        </p:txBody>
      </p:sp>
      <p:cxnSp>
        <p:nvCxnSpPr>
          <p:cNvPr id="6" name="Straight Connector 5">
            <a:extLst>
              <a:ext uri="{FF2B5EF4-FFF2-40B4-BE49-F238E27FC236}">
                <a16:creationId xmlns:a16="http://schemas.microsoft.com/office/drawing/2014/main" id="{57240FD1-1AE9-CD17-F81F-F9C1FF807F0B}"/>
              </a:ext>
            </a:extLst>
          </p:cNvPr>
          <p:cNvCxnSpPr>
            <a:cxnSpLocks/>
          </p:cNvCxnSpPr>
          <p:nvPr/>
        </p:nvCxnSpPr>
        <p:spPr>
          <a:xfrm>
            <a:off x="296863" y="4148717"/>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50146A7-5C0B-FC0B-2C58-2918831331FD}"/>
              </a:ext>
            </a:extLst>
          </p:cNvPr>
          <p:cNvSpPr txBox="1"/>
          <p:nvPr/>
        </p:nvSpPr>
        <p:spPr>
          <a:xfrm>
            <a:off x="296863" y="4266891"/>
            <a:ext cx="6862762" cy="5909310"/>
          </a:xfrm>
          <a:prstGeom prst="rect">
            <a:avLst/>
          </a:prstGeom>
          <a:noFill/>
        </p:spPr>
        <p:txBody>
          <a:bodyPr wrap="square">
            <a:spAutoFit/>
          </a:bodyPr>
          <a:lstStyle/>
          <a:p>
            <a:r>
              <a:rPr lang="en-GB" dirty="0"/>
              <a:t>We are a </a:t>
            </a:r>
            <a:r>
              <a:rPr lang="en-GB" b="1" dirty="0"/>
              <a:t>Nut Free </a:t>
            </a:r>
            <a:r>
              <a:rPr lang="en-GB" dirty="0"/>
              <a:t>School</a:t>
            </a:r>
          </a:p>
          <a:p>
            <a:endParaRPr lang="en-GB" dirty="0"/>
          </a:p>
          <a:p>
            <a:r>
              <a:rPr lang="en-GB" dirty="0"/>
              <a:t>Due to the increasing number of children with allergies to nuts, school have taken the decision to be a Nut Free School. Please do not add nuts or items that contain nuts (chocolate spread, chocolate bars with nuts in them etc) to your child’s lunch box.</a:t>
            </a:r>
          </a:p>
          <a:p>
            <a:endParaRPr lang="en-GB" dirty="0"/>
          </a:p>
          <a:p>
            <a:r>
              <a:rPr lang="en-GB" dirty="0"/>
              <a:t>We  also have some children in school who are allergic to sesame. Like all allergens, we actively try to reduce the amount within school (</a:t>
            </a:r>
            <a:r>
              <a:rPr lang="en-GB" dirty="0" err="1"/>
              <a:t>i.e</a:t>
            </a:r>
            <a:r>
              <a:rPr lang="en-GB" dirty="0"/>
              <a:t> through eliminating in our school menu). We are asking that you try to avoid any food containing sesame within your child’s lunchbox. Foods containing sesame seeds include tahini, hummus, crackers, breads, bread sticks, burger buns, salads, cereal (health) bars, </a:t>
            </a:r>
            <a:r>
              <a:rPr lang="en-GB" dirty="0" err="1"/>
              <a:t>gomashio</a:t>
            </a:r>
            <a:r>
              <a:rPr lang="en-GB" dirty="0"/>
              <a:t>, halvah and falafel. </a:t>
            </a:r>
          </a:p>
          <a:p>
            <a:endParaRPr lang="en-GB" dirty="0"/>
          </a:p>
          <a:p>
            <a:r>
              <a:rPr lang="en-GB" dirty="0"/>
              <a:t>Scan the QR code for more information </a:t>
            </a:r>
          </a:p>
          <a:p>
            <a:r>
              <a:rPr lang="en-GB" dirty="0"/>
              <a:t>about sesame seed allergies. </a:t>
            </a:r>
          </a:p>
          <a:p>
            <a:endParaRPr lang="en-GB" dirty="0"/>
          </a:p>
          <a:p>
            <a:endParaRPr lang="en-GB" dirty="0"/>
          </a:p>
          <a:p>
            <a:endParaRPr lang="en-GB" dirty="0"/>
          </a:p>
          <a:p>
            <a:pPr algn="ctr"/>
            <a:r>
              <a:rPr lang="en-GB" dirty="0"/>
              <a:t>Thank you for your support. </a:t>
            </a:r>
          </a:p>
        </p:txBody>
      </p:sp>
      <p:pic>
        <p:nvPicPr>
          <p:cNvPr id="14" name="Picture 13">
            <a:extLst>
              <a:ext uri="{FF2B5EF4-FFF2-40B4-BE49-F238E27FC236}">
                <a16:creationId xmlns:a16="http://schemas.microsoft.com/office/drawing/2014/main" id="{0055C89B-18F2-733D-0DA5-7A4D12A24345}"/>
              </a:ext>
            </a:extLst>
          </p:cNvPr>
          <p:cNvPicPr>
            <a:picLocks noChangeAspect="1"/>
          </p:cNvPicPr>
          <p:nvPr/>
        </p:nvPicPr>
        <p:blipFill>
          <a:blip r:embed="rId2"/>
          <a:stretch>
            <a:fillRect/>
          </a:stretch>
        </p:blipFill>
        <p:spPr>
          <a:xfrm>
            <a:off x="5257800" y="8507498"/>
            <a:ext cx="2011490" cy="1901889"/>
          </a:xfrm>
          <a:prstGeom prst="rect">
            <a:avLst/>
          </a:prstGeom>
        </p:spPr>
      </p:pic>
      <p:pic>
        <p:nvPicPr>
          <p:cNvPr id="17" name="Picture 16">
            <a:extLst>
              <a:ext uri="{FF2B5EF4-FFF2-40B4-BE49-F238E27FC236}">
                <a16:creationId xmlns:a16="http://schemas.microsoft.com/office/drawing/2014/main" id="{32B3DAD9-631E-374C-06B7-AA7DD4ADE643}"/>
              </a:ext>
            </a:extLst>
          </p:cNvPr>
          <p:cNvPicPr>
            <a:picLocks noChangeAspect="1"/>
          </p:cNvPicPr>
          <p:nvPr/>
        </p:nvPicPr>
        <p:blipFill>
          <a:blip r:embed="rId3"/>
          <a:stretch>
            <a:fillRect/>
          </a:stretch>
        </p:blipFill>
        <p:spPr>
          <a:xfrm>
            <a:off x="368617" y="9071991"/>
            <a:ext cx="1292295" cy="1298583"/>
          </a:xfrm>
          <a:prstGeom prst="rect">
            <a:avLst/>
          </a:prstGeom>
        </p:spPr>
      </p:pic>
    </p:spTree>
    <p:extLst>
      <p:ext uri="{BB962C8B-B14F-4D97-AF65-F5344CB8AC3E}">
        <p14:creationId xmlns:p14="http://schemas.microsoft.com/office/powerpoint/2010/main" val="1659760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Free School Meals</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968C3FB8-FE3D-E963-D968-61A31449139D}"/>
              </a:ext>
            </a:extLst>
          </p:cNvPr>
          <p:cNvPicPr>
            <a:picLocks noChangeAspect="1"/>
          </p:cNvPicPr>
          <p:nvPr/>
        </p:nvPicPr>
        <p:blipFill>
          <a:blip r:embed="rId2"/>
          <a:stretch>
            <a:fillRect/>
          </a:stretch>
        </p:blipFill>
        <p:spPr>
          <a:xfrm>
            <a:off x="743238" y="1416498"/>
            <a:ext cx="6073199" cy="4265281"/>
          </a:xfrm>
          <a:prstGeom prst="rect">
            <a:avLst/>
          </a:prstGeom>
          <a:ln w="28575">
            <a:solidFill>
              <a:srgbClr val="00B0F0"/>
            </a:solidFill>
          </a:ln>
        </p:spPr>
      </p:pic>
      <p:pic>
        <p:nvPicPr>
          <p:cNvPr id="15" name="Picture 14">
            <a:extLst>
              <a:ext uri="{FF2B5EF4-FFF2-40B4-BE49-F238E27FC236}">
                <a16:creationId xmlns:a16="http://schemas.microsoft.com/office/drawing/2014/main" id="{06ED7B18-8278-FA59-E8BE-2534F8A91B22}"/>
              </a:ext>
            </a:extLst>
          </p:cNvPr>
          <p:cNvPicPr>
            <a:picLocks noChangeAspect="1"/>
          </p:cNvPicPr>
          <p:nvPr/>
        </p:nvPicPr>
        <p:blipFill>
          <a:blip r:embed="rId3"/>
          <a:stretch>
            <a:fillRect/>
          </a:stretch>
        </p:blipFill>
        <p:spPr>
          <a:xfrm>
            <a:off x="743238" y="5912095"/>
            <a:ext cx="6073199" cy="4248595"/>
          </a:xfrm>
          <a:prstGeom prst="rect">
            <a:avLst/>
          </a:prstGeom>
          <a:ln w="28575">
            <a:solidFill>
              <a:srgbClr val="00B0F0"/>
            </a:solidFill>
          </a:ln>
        </p:spPr>
      </p:pic>
    </p:spTree>
    <p:extLst>
      <p:ext uri="{BB962C8B-B14F-4D97-AF65-F5344CB8AC3E}">
        <p14:creationId xmlns:p14="http://schemas.microsoft.com/office/powerpoint/2010/main" val="592076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Breakfast Club &amp; After School Club</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0AD8BAA-0653-C801-57AB-00FBB0980EB9}"/>
              </a:ext>
            </a:extLst>
          </p:cNvPr>
          <p:cNvSpPr txBox="1"/>
          <p:nvPr/>
        </p:nvSpPr>
        <p:spPr>
          <a:xfrm>
            <a:off x="327818" y="1359385"/>
            <a:ext cx="6862763" cy="6494085"/>
          </a:xfrm>
          <a:prstGeom prst="rect">
            <a:avLst/>
          </a:prstGeom>
          <a:noFill/>
        </p:spPr>
        <p:txBody>
          <a:bodyPr wrap="square">
            <a:spAutoFit/>
          </a:bodyPr>
          <a:lstStyle/>
          <a:p>
            <a:r>
              <a:rPr lang="en-GB" sz="1600" dirty="0"/>
              <a:t>The Aviary is the name for Brooklands breakfast and afterschool club. </a:t>
            </a:r>
          </a:p>
          <a:p>
            <a:endParaRPr lang="en-GB" sz="1600" dirty="0"/>
          </a:p>
          <a:p>
            <a:r>
              <a:rPr lang="en-GB" sz="1600" dirty="0"/>
              <a:t>This club provides full wrap around care for our working families. </a:t>
            </a:r>
          </a:p>
          <a:p>
            <a:endParaRPr lang="en-GB" sz="1600" dirty="0"/>
          </a:p>
          <a:p>
            <a:r>
              <a:rPr lang="en-GB" sz="1600" dirty="0"/>
              <a:t>The club opens at 7.15am and closes at 6pm. </a:t>
            </a:r>
          </a:p>
          <a:p>
            <a:endParaRPr lang="en-GB" sz="1600" dirty="0"/>
          </a:p>
          <a:p>
            <a:r>
              <a:rPr lang="en-GB" sz="1600" dirty="0"/>
              <a:t>Morning session: £4.00</a:t>
            </a:r>
          </a:p>
          <a:p>
            <a:r>
              <a:rPr lang="en-GB" sz="1600" dirty="0"/>
              <a:t>Afternoon session: £8.50</a:t>
            </a:r>
          </a:p>
          <a:p>
            <a:r>
              <a:rPr lang="en-GB" sz="1600" dirty="0"/>
              <a:t> </a:t>
            </a:r>
          </a:p>
          <a:p>
            <a:r>
              <a:rPr lang="en-GB" sz="1600" dirty="0"/>
              <a:t>The Aviary is located in the Junior Building and is next to the Osprey classroom.</a:t>
            </a:r>
          </a:p>
          <a:p>
            <a:r>
              <a:rPr lang="en-GB" sz="1600" dirty="0"/>
              <a:t> </a:t>
            </a:r>
          </a:p>
          <a:p>
            <a:r>
              <a:rPr lang="en-GB" sz="1600" dirty="0"/>
              <a:t>If you would like to book a place, please use ParentPay before midnight on a Thursday to book for the following week. </a:t>
            </a:r>
          </a:p>
          <a:p>
            <a:endParaRPr lang="en-GB" sz="1600" dirty="0"/>
          </a:p>
          <a:p>
            <a:r>
              <a:rPr lang="en-GB" sz="1600" dirty="0"/>
              <a:t>If you would like to find out more, or need help with booking, please contact the school on 0115 9732846.</a:t>
            </a:r>
          </a:p>
          <a:p>
            <a:endParaRPr lang="en-GB" sz="1600" dirty="0"/>
          </a:p>
          <a:p>
            <a:r>
              <a:rPr lang="en-GB" sz="1600" dirty="0"/>
              <a:t>Our Breakfast and Afterschool policy can be found by scanning the QR code or by visiting the school website:</a:t>
            </a:r>
          </a:p>
          <a:p>
            <a:endParaRPr lang="en-GB" sz="1600" dirty="0"/>
          </a:p>
          <a:p>
            <a:r>
              <a:rPr lang="en-GB" sz="1600" dirty="0"/>
              <a:t>https://www.brooklands.derbyshire.sch.uk/school-clubs-inc-wraparound-care/</a:t>
            </a:r>
          </a:p>
          <a:p>
            <a:endParaRPr lang="en-GB" sz="1600" dirty="0"/>
          </a:p>
          <a:p>
            <a:endParaRPr lang="en-GB" sz="1600" dirty="0"/>
          </a:p>
          <a:p>
            <a:endParaRPr lang="en-GB" sz="1600" dirty="0"/>
          </a:p>
        </p:txBody>
      </p:sp>
      <p:pic>
        <p:nvPicPr>
          <p:cNvPr id="17" name="Picture 16">
            <a:extLst>
              <a:ext uri="{FF2B5EF4-FFF2-40B4-BE49-F238E27FC236}">
                <a16:creationId xmlns:a16="http://schemas.microsoft.com/office/drawing/2014/main" id="{CADBA1F0-42B2-3453-B724-0A21F5F46339}"/>
              </a:ext>
            </a:extLst>
          </p:cNvPr>
          <p:cNvPicPr>
            <a:picLocks noChangeAspect="1"/>
          </p:cNvPicPr>
          <p:nvPr/>
        </p:nvPicPr>
        <p:blipFill>
          <a:blip r:embed="rId2"/>
          <a:stretch>
            <a:fillRect/>
          </a:stretch>
        </p:blipFill>
        <p:spPr>
          <a:xfrm>
            <a:off x="3201369" y="6990612"/>
            <a:ext cx="3121008" cy="3179579"/>
          </a:xfrm>
          <a:prstGeom prst="rect">
            <a:avLst/>
          </a:prstGeom>
        </p:spPr>
      </p:pic>
      <p:pic>
        <p:nvPicPr>
          <p:cNvPr id="3" name="Picture 2">
            <a:extLst>
              <a:ext uri="{FF2B5EF4-FFF2-40B4-BE49-F238E27FC236}">
                <a16:creationId xmlns:a16="http://schemas.microsoft.com/office/drawing/2014/main" id="{93A1BF23-99BF-329E-3213-4CA019164D4F}"/>
              </a:ext>
            </a:extLst>
          </p:cNvPr>
          <p:cNvPicPr>
            <a:picLocks noChangeAspect="1"/>
          </p:cNvPicPr>
          <p:nvPr/>
        </p:nvPicPr>
        <p:blipFill>
          <a:blip r:embed="rId3"/>
          <a:stretch>
            <a:fillRect/>
          </a:stretch>
        </p:blipFill>
        <p:spPr>
          <a:xfrm>
            <a:off x="886777" y="8010580"/>
            <a:ext cx="2127568" cy="2127568"/>
          </a:xfrm>
          <a:prstGeom prst="rect">
            <a:avLst/>
          </a:prstGeom>
        </p:spPr>
      </p:pic>
    </p:spTree>
    <p:extLst>
      <p:ext uri="{BB962C8B-B14F-4D97-AF65-F5344CB8AC3E}">
        <p14:creationId xmlns:p14="http://schemas.microsoft.com/office/powerpoint/2010/main" val="3808336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School Uniform</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B9E1C02A-2A20-0061-D1C9-8E478EBB4587}"/>
              </a:ext>
            </a:extLst>
          </p:cNvPr>
          <p:cNvSpPr txBox="1"/>
          <p:nvPr/>
        </p:nvSpPr>
        <p:spPr>
          <a:xfrm>
            <a:off x="241300" y="1219431"/>
            <a:ext cx="7063116" cy="9448740"/>
          </a:xfrm>
          <a:prstGeom prst="rect">
            <a:avLst/>
          </a:prstGeom>
          <a:noFill/>
        </p:spPr>
        <p:txBody>
          <a:bodyPr wrap="square">
            <a:spAutoFit/>
          </a:bodyPr>
          <a:lstStyle/>
          <a:p>
            <a:pPr algn="l" fontAlgn="t"/>
            <a:r>
              <a:rPr lang="en-GB" sz="1400" i="0" dirty="0">
                <a:solidFill>
                  <a:srgbClr val="000000"/>
                </a:solidFill>
                <a:effectLst/>
              </a:rPr>
              <a:t>There is a school dress code, in which we hope all parents will encourage children to take pride.  </a:t>
            </a:r>
          </a:p>
          <a:p>
            <a:pPr algn="ctr" fontAlgn="t"/>
            <a:r>
              <a:rPr lang="en-GB" sz="1400" b="1" i="0" dirty="0">
                <a:solidFill>
                  <a:srgbClr val="000000"/>
                </a:solidFill>
                <a:effectLst/>
              </a:rPr>
              <a:t>Our branded school uniform can be purchased online by visiting: </a:t>
            </a:r>
          </a:p>
          <a:p>
            <a:pPr algn="l" fontAlgn="t"/>
            <a:endParaRPr lang="en-GB" sz="1000" b="1" i="0" dirty="0">
              <a:solidFill>
                <a:srgbClr val="000000"/>
              </a:solidFill>
              <a:effectLst/>
            </a:endParaRPr>
          </a:p>
          <a:p>
            <a:pPr algn="l" fontAlgn="t"/>
            <a:r>
              <a:rPr lang="en-GB" sz="1400" b="1" i="0" dirty="0">
                <a:effectLst/>
              </a:rPr>
              <a:t>My Clothing</a:t>
            </a:r>
            <a:r>
              <a:rPr lang="en-GB" sz="1400" b="1" i="0" dirty="0">
                <a:solidFill>
                  <a:schemeClr val="accent4">
                    <a:lumMod val="50000"/>
                  </a:schemeClr>
                </a:solidFill>
                <a:effectLst/>
              </a:rPr>
              <a:t>: https://myclothing.com/collections/brooklands-primary-school-28215</a:t>
            </a:r>
          </a:p>
          <a:p>
            <a:pPr algn="l" fontAlgn="t"/>
            <a:r>
              <a:rPr lang="en-GB" sz="1400" b="1" i="0" dirty="0">
                <a:solidFill>
                  <a:srgbClr val="000000"/>
                </a:solidFill>
                <a:effectLst/>
              </a:rPr>
              <a:t>Email:</a:t>
            </a:r>
            <a:r>
              <a:rPr lang="en-GB" sz="1400" b="0" i="0" dirty="0">
                <a:solidFill>
                  <a:srgbClr val="000000"/>
                </a:solidFill>
                <a:effectLst/>
              </a:rPr>
              <a:t> support@myclothing.com</a:t>
            </a:r>
          </a:p>
          <a:p>
            <a:pPr algn="l" fontAlgn="t"/>
            <a:r>
              <a:rPr lang="en-GB" sz="1400" b="1" i="0" dirty="0">
                <a:solidFill>
                  <a:srgbClr val="000000"/>
                </a:solidFill>
                <a:effectLst/>
              </a:rPr>
              <a:t>Telephone:</a:t>
            </a:r>
            <a:r>
              <a:rPr lang="en-GB" sz="1400" b="0" i="0" dirty="0">
                <a:solidFill>
                  <a:srgbClr val="000000"/>
                </a:solidFill>
                <a:effectLst/>
              </a:rPr>
              <a:t> 0800 0590594</a:t>
            </a:r>
          </a:p>
          <a:p>
            <a:pPr algn="l" fontAlgn="t"/>
            <a:endParaRPr lang="en-GB" sz="1050" dirty="0">
              <a:solidFill>
                <a:srgbClr val="000000"/>
              </a:solidFill>
            </a:endParaRPr>
          </a:p>
          <a:p>
            <a:pPr algn="l" fontAlgn="t"/>
            <a:r>
              <a:rPr lang="en-GB" sz="1400" dirty="0">
                <a:solidFill>
                  <a:srgbClr val="000000"/>
                </a:solidFill>
              </a:rPr>
              <a:t>Alternately, you can visit </a:t>
            </a:r>
            <a:r>
              <a:rPr lang="en-GB" sz="1400" b="1" dirty="0">
                <a:solidFill>
                  <a:srgbClr val="000000"/>
                </a:solidFill>
              </a:rPr>
              <a:t>TGR Embroidery</a:t>
            </a:r>
            <a:r>
              <a:rPr lang="en-GB" sz="1400" dirty="0">
                <a:solidFill>
                  <a:srgbClr val="000000"/>
                </a:solidFill>
              </a:rPr>
              <a:t>:</a:t>
            </a:r>
            <a:endParaRPr lang="en-GB" sz="1400" b="0" i="0" dirty="0">
              <a:solidFill>
                <a:srgbClr val="000000"/>
              </a:solidFill>
              <a:effectLst/>
            </a:endParaRPr>
          </a:p>
          <a:p>
            <a:pPr algn="l" fontAlgn="t"/>
            <a:endParaRPr lang="en-GB" sz="1300" dirty="0">
              <a:solidFill>
                <a:srgbClr val="000000"/>
              </a:solidFill>
            </a:endParaRPr>
          </a:p>
          <a:p>
            <a:pPr algn="l" fontAlgn="t"/>
            <a:r>
              <a:rPr lang="en-GB" sz="1400" b="1" i="0" dirty="0">
                <a:solidFill>
                  <a:srgbClr val="000000"/>
                </a:solidFill>
                <a:effectLst/>
              </a:rPr>
              <a:t>TGR Embroidery:</a:t>
            </a:r>
            <a:endParaRPr lang="en-GB" sz="1400" b="0" i="0" dirty="0">
              <a:solidFill>
                <a:srgbClr val="000000"/>
              </a:solidFill>
              <a:effectLst/>
            </a:endParaRPr>
          </a:p>
          <a:p>
            <a:pPr algn="l" fontAlgn="t"/>
            <a:r>
              <a:rPr lang="en-GB" sz="1400" b="0" i="0" dirty="0">
                <a:solidFill>
                  <a:srgbClr val="000000"/>
                </a:solidFill>
                <a:effectLst/>
              </a:rPr>
              <a:t>Unit 1,</a:t>
            </a:r>
          </a:p>
          <a:p>
            <a:pPr algn="l" fontAlgn="t"/>
            <a:r>
              <a:rPr lang="en-GB" sz="1400" b="0" i="0" dirty="0">
                <a:solidFill>
                  <a:srgbClr val="000000"/>
                </a:solidFill>
                <a:effectLst/>
              </a:rPr>
              <a:t>Nottingham Road</a:t>
            </a:r>
          </a:p>
          <a:p>
            <a:pPr algn="l" fontAlgn="t"/>
            <a:r>
              <a:rPr lang="en-GB" sz="1400" b="0" i="0" dirty="0">
                <a:solidFill>
                  <a:srgbClr val="000000"/>
                </a:solidFill>
                <a:effectLst/>
              </a:rPr>
              <a:t>Attenborough</a:t>
            </a:r>
          </a:p>
          <a:p>
            <a:pPr algn="l" fontAlgn="t"/>
            <a:r>
              <a:rPr lang="en-GB" sz="1400" b="0" i="0" dirty="0">
                <a:solidFill>
                  <a:srgbClr val="000000"/>
                </a:solidFill>
                <a:effectLst/>
              </a:rPr>
              <a:t>Nottingham</a:t>
            </a:r>
          </a:p>
          <a:p>
            <a:pPr algn="l" fontAlgn="t"/>
            <a:r>
              <a:rPr lang="en-GB" sz="1400" b="0" i="0" dirty="0">
                <a:solidFill>
                  <a:srgbClr val="000000"/>
                </a:solidFill>
                <a:effectLst/>
              </a:rPr>
              <a:t>NG9 6DN</a:t>
            </a:r>
          </a:p>
          <a:p>
            <a:pPr algn="l" fontAlgn="t"/>
            <a:endParaRPr lang="en-GB" sz="1000" b="0" i="0" dirty="0">
              <a:solidFill>
                <a:srgbClr val="000000"/>
              </a:solidFill>
              <a:effectLst/>
            </a:endParaRPr>
          </a:p>
          <a:p>
            <a:pPr algn="l" fontAlgn="t"/>
            <a:r>
              <a:rPr lang="en-GB" sz="1300" b="0" i="0" dirty="0">
                <a:solidFill>
                  <a:srgbClr val="000000"/>
                </a:solidFill>
                <a:effectLst/>
              </a:rPr>
              <a:t> </a:t>
            </a:r>
            <a:r>
              <a:rPr lang="en-GB" sz="1400" b="1" i="0" u="sng" dirty="0">
                <a:solidFill>
                  <a:srgbClr val="000000"/>
                </a:solidFill>
                <a:effectLst/>
              </a:rPr>
              <a:t>Uniform Expectations:</a:t>
            </a:r>
            <a:endParaRPr lang="en-GB" sz="1400" b="0" i="0" dirty="0">
              <a:solidFill>
                <a:srgbClr val="000000"/>
              </a:solidFill>
              <a:effectLst/>
            </a:endParaRPr>
          </a:p>
          <a:p>
            <a:pPr marL="285750" indent="-285750" algn="l" fontAlgn="t">
              <a:buFont typeface="Wingdings" panose="05000000000000000000" pitchFamily="2" charset="2"/>
              <a:buChar char="ü"/>
            </a:pPr>
            <a:r>
              <a:rPr lang="en-GB" sz="1400" b="0" i="0" dirty="0">
                <a:solidFill>
                  <a:srgbClr val="000000"/>
                </a:solidFill>
                <a:effectLst/>
              </a:rPr>
              <a:t> </a:t>
            </a:r>
            <a:r>
              <a:rPr lang="en-GB" sz="1400" i="0" dirty="0">
                <a:solidFill>
                  <a:srgbClr val="000000"/>
                </a:solidFill>
                <a:effectLst/>
              </a:rPr>
              <a:t>Grey, black or navy – shorts, trousers, culottes, skirts or pinafore dress</a:t>
            </a:r>
          </a:p>
          <a:p>
            <a:pPr marL="285750" indent="-285750" algn="l" fontAlgn="t">
              <a:buFont typeface="Wingdings" panose="05000000000000000000" pitchFamily="2" charset="2"/>
              <a:buChar char="ü"/>
            </a:pPr>
            <a:r>
              <a:rPr lang="en-GB" sz="1400" i="0" dirty="0">
                <a:solidFill>
                  <a:srgbClr val="000000"/>
                </a:solidFill>
                <a:effectLst/>
              </a:rPr>
              <a:t>White polo shirt – with or without logo</a:t>
            </a:r>
          </a:p>
          <a:p>
            <a:pPr marL="285750" indent="-285750" algn="l" fontAlgn="t">
              <a:buFont typeface="Wingdings" panose="05000000000000000000" pitchFamily="2" charset="2"/>
              <a:buChar char="ü"/>
            </a:pPr>
            <a:r>
              <a:rPr lang="en-GB" sz="1400" i="0" u="sng" dirty="0">
                <a:solidFill>
                  <a:srgbClr val="000000"/>
                </a:solidFill>
                <a:effectLst/>
              </a:rPr>
              <a:t>Navy</a:t>
            </a:r>
            <a:r>
              <a:rPr lang="en-GB" sz="1400" i="0" dirty="0">
                <a:solidFill>
                  <a:srgbClr val="000000"/>
                </a:solidFill>
                <a:effectLst/>
              </a:rPr>
              <a:t> jumper, cardigan or sweatshirt – with or without logo</a:t>
            </a:r>
          </a:p>
          <a:p>
            <a:pPr marL="285750" indent="-285750" algn="l" fontAlgn="t">
              <a:buFont typeface="Wingdings" panose="05000000000000000000" pitchFamily="2" charset="2"/>
              <a:buChar char="ü"/>
            </a:pPr>
            <a:r>
              <a:rPr lang="en-GB" sz="1400" i="0" dirty="0">
                <a:solidFill>
                  <a:srgbClr val="000000"/>
                </a:solidFill>
                <a:effectLst/>
              </a:rPr>
              <a:t>Checked </a:t>
            </a:r>
            <a:r>
              <a:rPr lang="en-GB" sz="1400" i="0" u="sng" dirty="0">
                <a:solidFill>
                  <a:srgbClr val="000000"/>
                </a:solidFill>
                <a:effectLst/>
              </a:rPr>
              <a:t>navy</a:t>
            </a:r>
            <a:r>
              <a:rPr lang="en-GB" sz="1400" i="0" dirty="0">
                <a:solidFill>
                  <a:srgbClr val="000000"/>
                </a:solidFill>
                <a:effectLst/>
              </a:rPr>
              <a:t> and white summer dress – Summer Term Only (After Easter)</a:t>
            </a:r>
          </a:p>
          <a:p>
            <a:pPr marL="285750" indent="-285750" algn="l" fontAlgn="t">
              <a:buFont typeface="Wingdings" panose="05000000000000000000" pitchFamily="2" charset="2"/>
              <a:buChar char="ü"/>
            </a:pPr>
            <a:r>
              <a:rPr lang="en-GB" sz="1400" i="0" dirty="0">
                <a:solidFill>
                  <a:srgbClr val="000000"/>
                </a:solidFill>
                <a:effectLst/>
              </a:rPr>
              <a:t>Black sensible shoes or boots – no trainers</a:t>
            </a:r>
          </a:p>
          <a:p>
            <a:pPr marL="285750" indent="-285750" algn="l" fontAlgn="t">
              <a:buFont typeface="Wingdings" panose="05000000000000000000" pitchFamily="2" charset="2"/>
              <a:buChar char="ü"/>
            </a:pPr>
            <a:r>
              <a:rPr lang="en-GB" sz="1400" i="0" dirty="0">
                <a:solidFill>
                  <a:srgbClr val="000000"/>
                </a:solidFill>
                <a:effectLst/>
              </a:rPr>
              <a:t>Navy book bag – From TRG embroidery</a:t>
            </a:r>
          </a:p>
          <a:p>
            <a:pPr algn="l" fontAlgn="t"/>
            <a:endParaRPr lang="en-GB" sz="1000" i="0" dirty="0">
              <a:solidFill>
                <a:srgbClr val="000000"/>
              </a:solidFill>
              <a:effectLst/>
            </a:endParaRPr>
          </a:p>
          <a:p>
            <a:pPr algn="l" fontAlgn="t"/>
            <a:r>
              <a:rPr lang="en-GB" sz="1400" b="1" i="0" u="sng" dirty="0">
                <a:solidFill>
                  <a:srgbClr val="000000"/>
                </a:solidFill>
                <a:effectLst/>
              </a:rPr>
              <a:t>PE Expectations:</a:t>
            </a:r>
            <a:endParaRPr lang="en-GB" sz="1400" b="0" i="0" dirty="0">
              <a:solidFill>
                <a:srgbClr val="000000"/>
              </a:solidFill>
              <a:effectLst/>
            </a:endParaRPr>
          </a:p>
          <a:p>
            <a:pPr marL="285750" indent="-285750" algn="l" fontAlgn="t">
              <a:buFont typeface="Wingdings" panose="05000000000000000000" pitchFamily="2" charset="2"/>
              <a:buChar char="ü"/>
            </a:pPr>
            <a:r>
              <a:rPr lang="en-GB" sz="1400" b="0" i="0" dirty="0">
                <a:solidFill>
                  <a:srgbClr val="000000"/>
                </a:solidFill>
                <a:effectLst/>
              </a:rPr>
              <a:t>N</a:t>
            </a:r>
            <a:r>
              <a:rPr lang="en-GB" sz="1400" i="0" dirty="0">
                <a:solidFill>
                  <a:srgbClr val="000000"/>
                </a:solidFill>
                <a:effectLst/>
              </a:rPr>
              <a:t>avy PE Bag (also available at TRG embroidery)</a:t>
            </a:r>
          </a:p>
          <a:p>
            <a:pPr marL="285750" indent="-285750" algn="l" fontAlgn="t">
              <a:buFont typeface="Wingdings" panose="05000000000000000000" pitchFamily="2" charset="2"/>
              <a:buChar char="ü"/>
            </a:pPr>
            <a:r>
              <a:rPr lang="en-GB" sz="1400" i="0" dirty="0">
                <a:solidFill>
                  <a:srgbClr val="000000"/>
                </a:solidFill>
                <a:effectLst/>
              </a:rPr>
              <a:t>Black or navy shorts or leggings</a:t>
            </a:r>
          </a:p>
          <a:p>
            <a:pPr marL="285750" indent="-285750" algn="l" fontAlgn="t">
              <a:buFont typeface="Wingdings" panose="05000000000000000000" pitchFamily="2" charset="2"/>
              <a:buChar char="ü"/>
            </a:pPr>
            <a:r>
              <a:rPr lang="en-GB" sz="1400" i="0" dirty="0">
                <a:solidFill>
                  <a:srgbClr val="000000"/>
                </a:solidFill>
                <a:effectLst/>
              </a:rPr>
              <a:t>Plain white t-shirt – with or without logo</a:t>
            </a:r>
          </a:p>
          <a:p>
            <a:pPr marL="285750" indent="-285750" algn="l" fontAlgn="t">
              <a:buFont typeface="Wingdings" panose="05000000000000000000" pitchFamily="2" charset="2"/>
              <a:buChar char="ü"/>
            </a:pPr>
            <a:r>
              <a:rPr lang="en-GB" sz="1400" i="0" dirty="0">
                <a:solidFill>
                  <a:srgbClr val="000000"/>
                </a:solidFill>
                <a:effectLst/>
              </a:rPr>
              <a:t>Plain trainers (No logo or branding and preferably Velcro) or plimsolls</a:t>
            </a:r>
          </a:p>
          <a:p>
            <a:pPr marL="285750" indent="-285750" algn="l" fontAlgn="t">
              <a:buFont typeface="Wingdings" panose="05000000000000000000" pitchFamily="2" charset="2"/>
              <a:buChar char="ü"/>
            </a:pPr>
            <a:r>
              <a:rPr lang="en-GB" sz="1400" i="0" dirty="0">
                <a:solidFill>
                  <a:srgbClr val="000000"/>
                </a:solidFill>
                <a:effectLst/>
              </a:rPr>
              <a:t>Navy jogging bottoms –Winter</a:t>
            </a:r>
          </a:p>
          <a:p>
            <a:pPr marL="285750" indent="-285750" algn="l" fontAlgn="t">
              <a:buFont typeface="Wingdings" panose="05000000000000000000" pitchFamily="2" charset="2"/>
              <a:buChar char="ü"/>
            </a:pPr>
            <a:r>
              <a:rPr lang="en-GB" sz="1400" i="0" dirty="0">
                <a:solidFill>
                  <a:srgbClr val="000000"/>
                </a:solidFill>
                <a:effectLst/>
              </a:rPr>
              <a:t>Navy zip hoodie – with or without logo – Winter</a:t>
            </a:r>
          </a:p>
          <a:p>
            <a:pPr algn="l" fontAlgn="t"/>
            <a:endParaRPr lang="en-GB" sz="1000" b="0" i="0" dirty="0">
              <a:solidFill>
                <a:srgbClr val="000000"/>
              </a:solidFill>
              <a:effectLst/>
            </a:endParaRPr>
          </a:p>
          <a:p>
            <a:pPr algn="l" fontAlgn="t"/>
            <a:r>
              <a:rPr lang="en-GB" sz="1400" b="1" i="0" u="sng" dirty="0">
                <a:solidFill>
                  <a:srgbClr val="000000"/>
                </a:solidFill>
                <a:effectLst/>
              </a:rPr>
              <a:t>Optional Extras:</a:t>
            </a:r>
            <a:endParaRPr lang="en-GB" sz="1400" b="0" i="0" dirty="0">
              <a:solidFill>
                <a:srgbClr val="000000"/>
              </a:solidFill>
              <a:effectLst/>
            </a:endParaRPr>
          </a:p>
          <a:p>
            <a:pPr marL="285750" indent="-285750" algn="l" fontAlgn="t">
              <a:buFont typeface="Wingdings" panose="05000000000000000000" pitchFamily="2" charset="2"/>
              <a:buChar char="ü"/>
            </a:pPr>
            <a:r>
              <a:rPr lang="en-GB" sz="1400" i="0" dirty="0">
                <a:solidFill>
                  <a:srgbClr val="000000"/>
                </a:solidFill>
                <a:effectLst/>
              </a:rPr>
              <a:t>Navy reversible fleece</a:t>
            </a:r>
          </a:p>
          <a:p>
            <a:pPr marL="285750" indent="-285750" algn="l" fontAlgn="t">
              <a:buFont typeface="Wingdings" panose="05000000000000000000" pitchFamily="2" charset="2"/>
              <a:buChar char="ü"/>
            </a:pPr>
            <a:r>
              <a:rPr lang="en-GB" sz="1400" i="0" dirty="0">
                <a:solidFill>
                  <a:srgbClr val="000000"/>
                </a:solidFill>
                <a:effectLst/>
              </a:rPr>
              <a:t>Navy coat with logo</a:t>
            </a:r>
          </a:p>
          <a:p>
            <a:pPr marL="285750" indent="-285750" algn="l" fontAlgn="t">
              <a:buFont typeface="Wingdings" panose="05000000000000000000" pitchFamily="2" charset="2"/>
              <a:buChar char="ü"/>
            </a:pPr>
            <a:r>
              <a:rPr lang="en-GB" sz="1400" i="0" dirty="0">
                <a:solidFill>
                  <a:srgbClr val="000000"/>
                </a:solidFill>
                <a:effectLst/>
              </a:rPr>
              <a:t>Sunhats – with logo</a:t>
            </a:r>
          </a:p>
          <a:p>
            <a:pPr algn="l" fontAlgn="t"/>
            <a:r>
              <a:rPr lang="en-GB" sz="1300" b="0" i="0" dirty="0">
                <a:solidFill>
                  <a:srgbClr val="000000"/>
                </a:solidFill>
                <a:effectLst/>
              </a:rPr>
              <a:t> </a:t>
            </a:r>
          </a:p>
          <a:p>
            <a:pPr algn="l" fontAlgn="t"/>
            <a:r>
              <a:rPr lang="en-GB" sz="1400" b="1" i="0" u="sng" dirty="0">
                <a:solidFill>
                  <a:srgbClr val="000000"/>
                </a:solidFill>
                <a:effectLst/>
              </a:rPr>
              <a:t>Nursery:</a:t>
            </a:r>
          </a:p>
          <a:p>
            <a:pPr algn="l" fontAlgn="t"/>
            <a:r>
              <a:rPr lang="en-GB" sz="1400" i="0" dirty="0">
                <a:solidFill>
                  <a:srgbClr val="000000"/>
                </a:solidFill>
                <a:effectLst/>
              </a:rPr>
              <a:t>Whilst uniform is not compulsory for our Nursery children, we would strongly recommend it. This helps children become ‘school ready.’</a:t>
            </a:r>
          </a:p>
          <a:p>
            <a:pPr algn="l" fontAlgn="t"/>
            <a:r>
              <a:rPr lang="en-GB" sz="1300" b="0" i="0" dirty="0">
                <a:solidFill>
                  <a:srgbClr val="000000"/>
                </a:solidFill>
                <a:effectLst/>
              </a:rPr>
              <a:t> </a:t>
            </a:r>
          </a:p>
          <a:p>
            <a:pPr algn="l" fontAlgn="t"/>
            <a:r>
              <a:rPr lang="en-GB" sz="1400" b="1" i="0" u="sng" dirty="0">
                <a:solidFill>
                  <a:srgbClr val="000000"/>
                </a:solidFill>
                <a:effectLst/>
              </a:rPr>
              <a:t>Jewellery:</a:t>
            </a:r>
            <a:endParaRPr lang="en-GB" sz="1400" b="0" i="0" dirty="0">
              <a:solidFill>
                <a:srgbClr val="000000"/>
              </a:solidFill>
              <a:effectLst/>
            </a:endParaRPr>
          </a:p>
          <a:p>
            <a:pPr algn="l" fontAlgn="t"/>
            <a:r>
              <a:rPr lang="en-GB" sz="1400" i="0" dirty="0">
                <a:solidFill>
                  <a:srgbClr val="000000"/>
                </a:solidFill>
                <a:effectLst/>
              </a:rPr>
              <a:t>The only jewellery allowed is one pair of stud earrings and a non-smart watch.</a:t>
            </a:r>
            <a:endParaRPr lang="en-GB" sz="1300" i="0" dirty="0">
              <a:solidFill>
                <a:srgbClr val="000000"/>
              </a:solidFill>
              <a:effectLst/>
            </a:endParaRPr>
          </a:p>
        </p:txBody>
      </p:sp>
      <p:sp>
        <p:nvSpPr>
          <p:cNvPr id="5" name="TextBox 4">
            <a:extLst>
              <a:ext uri="{FF2B5EF4-FFF2-40B4-BE49-F238E27FC236}">
                <a16:creationId xmlns:a16="http://schemas.microsoft.com/office/drawing/2014/main" id="{B7E0005B-CCA9-DCBC-057A-9690E13D5B88}"/>
              </a:ext>
            </a:extLst>
          </p:cNvPr>
          <p:cNvSpPr txBox="1"/>
          <p:nvPr/>
        </p:nvSpPr>
        <p:spPr>
          <a:xfrm>
            <a:off x="2520636" y="3840540"/>
            <a:ext cx="4680264" cy="738664"/>
          </a:xfrm>
          <a:prstGeom prst="rect">
            <a:avLst/>
          </a:prstGeom>
          <a:noFill/>
        </p:spPr>
        <p:txBody>
          <a:bodyPr wrap="square">
            <a:spAutoFit/>
          </a:bodyPr>
          <a:lstStyle/>
          <a:p>
            <a:pPr algn="l" fontAlgn="t"/>
            <a:r>
              <a:rPr lang="en-GB" sz="1400" b="1" i="0" dirty="0">
                <a:solidFill>
                  <a:srgbClr val="000000"/>
                </a:solidFill>
                <a:effectLst/>
              </a:rPr>
              <a:t>Website: </a:t>
            </a:r>
            <a:r>
              <a:rPr lang="en-GB" sz="1400" b="0" i="0" dirty="0">
                <a:solidFill>
                  <a:srgbClr val="000000"/>
                </a:solidFill>
                <a:effectLst/>
              </a:rPr>
              <a:t>tgr-embroidery.co.uk</a:t>
            </a:r>
          </a:p>
          <a:p>
            <a:pPr algn="l" fontAlgn="t"/>
            <a:r>
              <a:rPr lang="en-GB" sz="1400" b="1" i="0" dirty="0">
                <a:solidFill>
                  <a:srgbClr val="000000"/>
                </a:solidFill>
                <a:effectLst/>
              </a:rPr>
              <a:t>Email:</a:t>
            </a:r>
            <a:r>
              <a:rPr lang="en-GB" sz="1400" b="1" i="0" dirty="0">
                <a:solidFill>
                  <a:schemeClr val="accent4">
                    <a:lumMod val="50000"/>
                  </a:schemeClr>
                </a:solidFill>
                <a:effectLst/>
              </a:rPr>
              <a:t> </a:t>
            </a:r>
            <a:r>
              <a:rPr lang="en-GB" sz="1400" b="1" i="0" u="none" strike="noStrike" dirty="0">
                <a:solidFill>
                  <a:schemeClr val="accent4">
                    <a:lumMod val="50000"/>
                  </a:schemeClr>
                </a:solidFill>
                <a:effectLst/>
              </a:rPr>
              <a:t>info@tgr-embroidery.co.uk</a:t>
            </a:r>
            <a:endParaRPr lang="en-GB" sz="1400" b="0" i="0" dirty="0">
              <a:solidFill>
                <a:schemeClr val="accent4">
                  <a:lumMod val="50000"/>
                </a:schemeClr>
              </a:solidFill>
              <a:effectLst/>
            </a:endParaRPr>
          </a:p>
          <a:p>
            <a:pPr algn="l" fontAlgn="t"/>
            <a:r>
              <a:rPr lang="en-GB" sz="1400" b="1" i="0" dirty="0">
                <a:solidFill>
                  <a:srgbClr val="000000"/>
                </a:solidFill>
                <a:effectLst/>
              </a:rPr>
              <a:t>Telephone: </a:t>
            </a:r>
            <a:r>
              <a:rPr lang="en-GB" sz="1400" b="0" i="0" dirty="0">
                <a:solidFill>
                  <a:srgbClr val="000000"/>
                </a:solidFill>
                <a:effectLst/>
              </a:rPr>
              <a:t>07952192899 (Teresa) or 07722046693 (Gary)</a:t>
            </a:r>
            <a:endParaRPr lang="en-GB" sz="1300" b="0" i="0" dirty="0">
              <a:solidFill>
                <a:srgbClr val="000000"/>
              </a:solidFill>
              <a:effectLst/>
            </a:endParaRPr>
          </a:p>
        </p:txBody>
      </p:sp>
    </p:spTree>
    <p:extLst>
      <p:ext uri="{BB962C8B-B14F-4D97-AF65-F5344CB8AC3E}">
        <p14:creationId xmlns:p14="http://schemas.microsoft.com/office/powerpoint/2010/main" val="2827079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Term Dates 2024/25</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graphicFrame>
        <p:nvGraphicFramePr>
          <p:cNvPr id="3" name="Table 2">
            <a:extLst>
              <a:ext uri="{FF2B5EF4-FFF2-40B4-BE49-F238E27FC236}">
                <a16:creationId xmlns:a16="http://schemas.microsoft.com/office/drawing/2014/main" id="{3AD4F4F0-AB21-B1B3-050D-9DFDBBB45F42}"/>
              </a:ext>
            </a:extLst>
          </p:cNvPr>
          <p:cNvGraphicFramePr>
            <a:graphicFrameLocks noGrp="1"/>
          </p:cNvGraphicFramePr>
          <p:nvPr>
            <p:extLst>
              <p:ext uri="{D42A27DB-BD31-4B8C-83A1-F6EECF244321}">
                <p14:modId xmlns:p14="http://schemas.microsoft.com/office/powerpoint/2010/main" val="3354235443"/>
              </p:ext>
            </p:extLst>
          </p:nvPr>
        </p:nvGraphicFramePr>
        <p:xfrm>
          <a:off x="358775" y="2345570"/>
          <a:ext cx="6862762" cy="7787640"/>
        </p:xfrm>
        <a:graphic>
          <a:graphicData uri="http://schemas.openxmlformats.org/drawingml/2006/table">
            <a:tbl>
              <a:tblPr firstRow="1" bandRow="1">
                <a:tableStyleId>{5C22544A-7EE6-4342-B048-85BDC9FD1C3A}</a:tableStyleId>
              </a:tblPr>
              <a:tblGrid>
                <a:gridCol w="2481262">
                  <a:extLst>
                    <a:ext uri="{9D8B030D-6E8A-4147-A177-3AD203B41FA5}">
                      <a16:colId xmlns:a16="http://schemas.microsoft.com/office/drawing/2014/main" val="3910697591"/>
                    </a:ext>
                  </a:extLst>
                </a:gridCol>
                <a:gridCol w="4381500">
                  <a:extLst>
                    <a:ext uri="{9D8B030D-6E8A-4147-A177-3AD203B41FA5}">
                      <a16:colId xmlns:a16="http://schemas.microsoft.com/office/drawing/2014/main" val="3037698697"/>
                    </a:ext>
                  </a:extLst>
                </a:gridCol>
              </a:tblGrid>
              <a:tr h="370840">
                <a:tc>
                  <a:txBody>
                    <a:bodyPr/>
                    <a:lstStyle/>
                    <a:p>
                      <a:r>
                        <a:rPr lang="en-GB" dirty="0"/>
                        <a:t>Date </a:t>
                      </a:r>
                    </a:p>
                  </a:txBody>
                  <a:tcPr anchor="ctr"/>
                </a:tc>
                <a:tc>
                  <a:txBody>
                    <a:bodyPr/>
                    <a:lstStyle/>
                    <a:p>
                      <a:r>
                        <a:rPr lang="en-GB" dirty="0"/>
                        <a:t>Event</a:t>
                      </a:r>
                    </a:p>
                  </a:txBody>
                  <a:tcPr anchor="ctr"/>
                </a:tc>
                <a:extLst>
                  <a:ext uri="{0D108BD9-81ED-4DB2-BD59-A6C34878D82A}">
                    <a16:rowId xmlns:a16="http://schemas.microsoft.com/office/drawing/2014/main" val="2667790279"/>
                  </a:ext>
                </a:extLst>
              </a:tr>
              <a:tr h="370840">
                <a:tc>
                  <a:txBody>
                    <a:bodyPr/>
                    <a:lstStyle/>
                    <a:p>
                      <a:r>
                        <a:rPr lang="en-GB" dirty="0"/>
                        <a:t>Wednesday 4</a:t>
                      </a:r>
                      <a:r>
                        <a:rPr lang="en-GB" baseline="30000" dirty="0"/>
                        <a:t>th</a:t>
                      </a:r>
                      <a:r>
                        <a:rPr lang="en-GB" dirty="0"/>
                        <a:t> September </a:t>
                      </a:r>
                    </a:p>
                  </a:txBody>
                  <a:tcPr anchor="ctr"/>
                </a:tc>
                <a:tc>
                  <a:txBody>
                    <a:bodyPr/>
                    <a:lstStyle/>
                    <a:p>
                      <a:r>
                        <a:rPr lang="en-GB" dirty="0"/>
                        <a:t>INSET DAY</a:t>
                      </a:r>
                    </a:p>
                  </a:txBody>
                  <a:tcPr anchor="ctr"/>
                </a:tc>
                <a:extLst>
                  <a:ext uri="{0D108BD9-81ED-4DB2-BD59-A6C34878D82A}">
                    <a16:rowId xmlns:a16="http://schemas.microsoft.com/office/drawing/2014/main" val="1728289768"/>
                  </a:ext>
                </a:extLst>
              </a:tr>
              <a:tr h="370840">
                <a:tc>
                  <a:txBody>
                    <a:bodyPr/>
                    <a:lstStyle/>
                    <a:p>
                      <a:r>
                        <a:rPr lang="en-GB" dirty="0"/>
                        <a:t>Thursday 5</a:t>
                      </a:r>
                      <a:r>
                        <a:rPr lang="en-GB" baseline="30000" dirty="0"/>
                        <a:t>th</a:t>
                      </a:r>
                      <a:r>
                        <a:rPr lang="en-GB" dirty="0"/>
                        <a:t> September</a:t>
                      </a:r>
                    </a:p>
                  </a:txBody>
                  <a:tcPr anchor="ctr"/>
                </a:tc>
                <a:tc>
                  <a:txBody>
                    <a:bodyPr/>
                    <a:lstStyle/>
                    <a:p>
                      <a:r>
                        <a:rPr lang="en-GB" dirty="0"/>
                        <a:t>Children return to school for the start of Autumn 1</a:t>
                      </a:r>
                    </a:p>
                  </a:txBody>
                  <a:tcPr anchor="ctr"/>
                </a:tc>
                <a:extLst>
                  <a:ext uri="{0D108BD9-81ED-4DB2-BD59-A6C34878D82A}">
                    <a16:rowId xmlns:a16="http://schemas.microsoft.com/office/drawing/2014/main" val="96570268"/>
                  </a:ext>
                </a:extLst>
              </a:tr>
              <a:tr h="370840">
                <a:tc>
                  <a:txBody>
                    <a:bodyPr/>
                    <a:lstStyle/>
                    <a:p>
                      <a:r>
                        <a:rPr lang="en-GB" dirty="0"/>
                        <a:t>Thursday 26</a:t>
                      </a:r>
                      <a:r>
                        <a:rPr lang="en-GB" baseline="30000" dirty="0"/>
                        <a:t>th</a:t>
                      </a:r>
                      <a:r>
                        <a:rPr lang="en-GB" dirty="0"/>
                        <a:t> September </a:t>
                      </a:r>
                    </a:p>
                  </a:txBody>
                  <a:tcPr anchor="ctr"/>
                </a:tc>
                <a:tc>
                  <a:txBody>
                    <a:bodyPr/>
                    <a:lstStyle/>
                    <a:p>
                      <a:r>
                        <a:rPr lang="en-GB" dirty="0"/>
                        <a:t>School Photographs</a:t>
                      </a:r>
                    </a:p>
                  </a:txBody>
                  <a:tcPr anchor="ctr"/>
                </a:tc>
                <a:extLst>
                  <a:ext uri="{0D108BD9-81ED-4DB2-BD59-A6C34878D82A}">
                    <a16:rowId xmlns:a16="http://schemas.microsoft.com/office/drawing/2014/main" val="3409234150"/>
                  </a:ext>
                </a:extLst>
              </a:tr>
              <a:tr h="370840">
                <a:tc>
                  <a:txBody>
                    <a:bodyPr/>
                    <a:lstStyle/>
                    <a:p>
                      <a:r>
                        <a:rPr lang="en-GB" dirty="0"/>
                        <a:t>Thursday 24</a:t>
                      </a:r>
                      <a:r>
                        <a:rPr lang="en-GB" baseline="30000" dirty="0"/>
                        <a:t>th</a:t>
                      </a:r>
                      <a:r>
                        <a:rPr lang="en-GB" dirty="0"/>
                        <a:t> October</a:t>
                      </a:r>
                    </a:p>
                  </a:txBody>
                  <a:tcPr anchor="ctr"/>
                </a:tc>
                <a:tc>
                  <a:txBody>
                    <a:bodyPr/>
                    <a:lstStyle/>
                    <a:p>
                      <a:r>
                        <a:rPr lang="en-GB" dirty="0"/>
                        <a:t>Last day of Autumn 1</a:t>
                      </a:r>
                    </a:p>
                  </a:txBody>
                  <a:tcPr anchor="ctr"/>
                </a:tc>
                <a:extLst>
                  <a:ext uri="{0D108BD9-81ED-4DB2-BD59-A6C34878D82A}">
                    <a16:rowId xmlns:a16="http://schemas.microsoft.com/office/drawing/2014/main" val="649027087"/>
                  </a:ext>
                </a:extLst>
              </a:tr>
              <a:tr h="370840">
                <a:tc>
                  <a:txBody>
                    <a:bodyPr/>
                    <a:lstStyle/>
                    <a:p>
                      <a:r>
                        <a:rPr lang="en-GB" dirty="0"/>
                        <a:t>Friday 25</a:t>
                      </a:r>
                      <a:r>
                        <a:rPr lang="en-GB" baseline="30000" dirty="0"/>
                        <a:t>th</a:t>
                      </a:r>
                      <a:r>
                        <a:rPr lang="en-GB" dirty="0"/>
                        <a:t> October</a:t>
                      </a:r>
                    </a:p>
                  </a:txBody>
                  <a:tcPr anchor="ctr"/>
                </a:tc>
                <a:tc>
                  <a:txBody>
                    <a:bodyPr/>
                    <a:lstStyle/>
                    <a:p>
                      <a:r>
                        <a:rPr lang="en-GB" dirty="0"/>
                        <a:t>INSET DAY (additional Trust INSET)</a:t>
                      </a:r>
                    </a:p>
                  </a:txBody>
                  <a:tcPr anchor="ctr"/>
                </a:tc>
                <a:extLst>
                  <a:ext uri="{0D108BD9-81ED-4DB2-BD59-A6C34878D82A}">
                    <a16:rowId xmlns:a16="http://schemas.microsoft.com/office/drawing/2014/main" val="1401155199"/>
                  </a:ext>
                </a:extLst>
              </a:tr>
              <a:tr h="370840">
                <a:tc>
                  <a:txBody>
                    <a:bodyPr/>
                    <a:lstStyle/>
                    <a:p>
                      <a:r>
                        <a:rPr lang="en-GB" dirty="0"/>
                        <a:t>Monday 4</a:t>
                      </a:r>
                      <a:r>
                        <a:rPr lang="en-GB" baseline="30000" dirty="0"/>
                        <a:t>th</a:t>
                      </a:r>
                      <a:r>
                        <a:rPr lang="en-GB" dirty="0"/>
                        <a:t> November</a:t>
                      </a:r>
                    </a:p>
                  </a:txBody>
                  <a:tcPr anchor="ctr"/>
                </a:tc>
                <a:tc>
                  <a:txBody>
                    <a:bodyPr/>
                    <a:lstStyle/>
                    <a:p>
                      <a:r>
                        <a:rPr lang="en-GB" dirty="0"/>
                        <a:t>Children return to school for the start of Autumn 2</a:t>
                      </a:r>
                    </a:p>
                  </a:txBody>
                  <a:tcPr anchor="ctr"/>
                </a:tc>
                <a:extLst>
                  <a:ext uri="{0D108BD9-81ED-4DB2-BD59-A6C34878D82A}">
                    <a16:rowId xmlns:a16="http://schemas.microsoft.com/office/drawing/2014/main" val="3916944149"/>
                  </a:ext>
                </a:extLst>
              </a:tr>
              <a:tr h="370840">
                <a:tc>
                  <a:txBody>
                    <a:bodyPr/>
                    <a:lstStyle/>
                    <a:p>
                      <a:r>
                        <a:rPr lang="en-GB" dirty="0"/>
                        <a:t>Monday 2</a:t>
                      </a:r>
                      <a:r>
                        <a:rPr lang="en-GB" baseline="30000" dirty="0"/>
                        <a:t>nd</a:t>
                      </a:r>
                      <a:r>
                        <a:rPr lang="en-GB" dirty="0"/>
                        <a:t> December</a:t>
                      </a:r>
                    </a:p>
                  </a:txBody>
                  <a:tcPr anchor="ctr"/>
                </a:tc>
                <a:tc>
                  <a:txBody>
                    <a:bodyPr/>
                    <a:lstStyle/>
                    <a:p>
                      <a:r>
                        <a:rPr lang="en-GB" dirty="0"/>
                        <a:t>INSET DAY</a:t>
                      </a:r>
                    </a:p>
                  </a:txBody>
                  <a:tcPr anchor="ctr"/>
                </a:tc>
                <a:extLst>
                  <a:ext uri="{0D108BD9-81ED-4DB2-BD59-A6C34878D82A}">
                    <a16:rowId xmlns:a16="http://schemas.microsoft.com/office/drawing/2014/main" val="2393834521"/>
                  </a:ext>
                </a:extLst>
              </a:tr>
              <a:tr h="370840">
                <a:tc>
                  <a:txBody>
                    <a:bodyPr/>
                    <a:lstStyle/>
                    <a:p>
                      <a:r>
                        <a:rPr lang="en-GB" dirty="0"/>
                        <a:t>Friday 20</a:t>
                      </a:r>
                      <a:r>
                        <a:rPr lang="en-GB" baseline="30000" dirty="0"/>
                        <a:t>th</a:t>
                      </a:r>
                      <a:r>
                        <a:rPr lang="en-GB" dirty="0"/>
                        <a:t> December </a:t>
                      </a:r>
                    </a:p>
                  </a:txBody>
                  <a:tcPr anchor="ctr"/>
                </a:tc>
                <a:tc>
                  <a:txBody>
                    <a:bodyPr/>
                    <a:lstStyle/>
                    <a:p>
                      <a:r>
                        <a:rPr lang="en-GB" dirty="0"/>
                        <a:t>End of Autum Term</a:t>
                      </a:r>
                    </a:p>
                  </a:txBody>
                  <a:tcPr anchor="ctr"/>
                </a:tc>
                <a:extLst>
                  <a:ext uri="{0D108BD9-81ED-4DB2-BD59-A6C34878D82A}">
                    <a16:rowId xmlns:a16="http://schemas.microsoft.com/office/drawing/2014/main" val="102650540"/>
                  </a:ext>
                </a:extLst>
              </a:tr>
              <a:tr h="370840">
                <a:tc>
                  <a:txBody>
                    <a:bodyPr/>
                    <a:lstStyle/>
                    <a:p>
                      <a:r>
                        <a:rPr lang="en-GB" dirty="0"/>
                        <a:t>Monday 6</a:t>
                      </a:r>
                      <a:r>
                        <a:rPr lang="en-GB" baseline="30000" dirty="0"/>
                        <a:t>th</a:t>
                      </a:r>
                      <a:r>
                        <a:rPr lang="en-GB" dirty="0"/>
                        <a:t> January </a:t>
                      </a:r>
                    </a:p>
                  </a:txBody>
                  <a:tcPr anchor="ctr"/>
                </a:tc>
                <a:tc>
                  <a:txBody>
                    <a:bodyPr/>
                    <a:lstStyle/>
                    <a:p>
                      <a:r>
                        <a:rPr lang="en-GB" dirty="0"/>
                        <a:t>Children return to school for the start of Spring 1</a:t>
                      </a:r>
                    </a:p>
                  </a:txBody>
                  <a:tcPr anchor="ctr"/>
                </a:tc>
                <a:extLst>
                  <a:ext uri="{0D108BD9-81ED-4DB2-BD59-A6C34878D82A}">
                    <a16:rowId xmlns:a16="http://schemas.microsoft.com/office/drawing/2014/main" val="868932227"/>
                  </a:ext>
                </a:extLst>
              </a:tr>
              <a:tr h="370840">
                <a:tc>
                  <a:txBody>
                    <a:bodyPr/>
                    <a:lstStyle/>
                    <a:p>
                      <a:r>
                        <a:rPr lang="en-GB" dirty="0"/>
                        <a:t>Friday 14</a:t>
                      </a:r>
                      <a:r>
                        <a:rPr lang="en-GB" baseline="30000" dirty="0"/>
                        <a:t>th</a:t>
                      </a:r>
                      <a:r>
                        <a:rPr lang="en-GB" dirty="0"/>
                        <a:t> February</a:t>
                      </a:r>
                    </a:p>
                  </a:txBody>
                  <a:tcPr anchor="ctr"/>
                </a:tc>
                <a:tc>
                  <a:txBody>
                    <a:bodyPr/>
                    <a:lstStyle/>
                    <a:p>
                      <a:r>
                        <a:rPr lang="en-GB" dirty="0"/>
                        <a:t>Last day of Spring 1</a:t>
                      </a:r>
                    </a:p>
                  </a:txBody>
                  <a:tcPr anchor="ctr"/>
                </a:tc>
                <a:extLst>
                  <a:ext uri="{0D108BD9-81ED-4DB2-BD59-A6C34878D82A}">
                    <a16:rowId xmlns:a16="http://schemas.microsoft.com/office/drawing/2014/main" val="2314123829"/>
                  </a:ext>
                </a:extLst>
              </a:tr>
              <a:tr h="370840">
                <a:tc>
                  <a:txBody>
                    <a:bodyPr/>
                    <a:lstStyle/>
                    <a:p>
                      <a:r>
                        <a:rPr lang="en-GB" dirty="0"/>
                        <a:t>Monday 24</a:t>
                      </a:r>
                      <a:r>
                        <a:rPr lang="en-GB" baseline="30000" dirty="0"/>
                        <a:t>th</a:t>
                      </a:r>
                      <a:r>
                        <a:rPr lang="en-GB" dirty="0"/>
                        <a:t> February</a:t>
                      </a:r>
                    </a:p>
                  </a:txBody>
                  <a:tcPr anchor="ctr"/>
                </a:tc>
                <a:tc>
                  <a:txBody>
                    <a:bodyPr/>
                    <a:lstStyle/>
                    <a:p>
                      <a:r>
                        <a:rPr lang="en-GB" dirty="0"/>
                        <a:t>INSET DAY</a:t>
                      </a:r>
                    </a:p>
                  </a:txBody>
                  <a:tcPr anchor="ctr"/>
                </a:tc>
                <a:extLst>
                  <a:ext uri="{0D108BD9-81ED-4DB2-BD59-A6C34878D82A}">
                    <a16:rowId xmlns:a16="http://schemas.microsoft.com/office/drawing/2014/main" val="539900313"/>
                  </a:ext>
                </a:extLst>
              </a:tr>
              <a:tr h="370840">
                <a:tc>
                  <a:txBody>
                    <a:bodyPr/>
                    <a:lstStyle/>
                    <a:p>
                      <a:r>
                        <a:rPr lang="en-GB" dirty="0"/>
                        <a:t>Tuesday 25</a:t>
                      </a:r>
                      <a:r>
                        <a:rPr lang="en-GB" baseline="30000" dirty="0"/>
                        <a:t>th</a:t>
                      </a:r>
                      <a:r>
                        <a:rPr lang="en-GB" dirty="0"/>
                        <a:t> February</a:t>
                      </a:r>
                    </a:p>
                  </a:txBody>
                  <a:tcPr anchor="ctr"/>
                </a:tc>
                <a:tc>
                  <a:txBody>
                    <a:bodyPr/>
                    <a:lstStyle/>
                    <a:p>
                      <a:r>
                        <a:rPr lang="en-GB" dirty="0"/>
                        <a:t>Children return to school for the start of Spring 2</a:t>
                      </a:r>
                    </a:p>
                  </a:txBody>
                  <a:tcPr anchor="ctr"/>
                </a:tc>
                <a:extLst>
                  <a:ext uri="{0D108BD9-81ED-4DB2-BD59-A6C34878D82A}">
                    <a16:rowId xmlns:a16="http://schemas.microsoft.com/office/drawing/2014/main" val="4072084460"/>
                  </a:ext>
                </a:extLst>
              </a:tr>
              <a:tr h="370840">
                <a:tc>
                  <a:txBody>
                    <a:bodyPr/>
                    <a:lstStyle/>
                    <a:p>
                      <a:r>
                        <a:rPr lang="en-GB" dirty="0"/>
                        <a:t>Friday 28</a:t>
                      </a:r>
                      <a:r>
                        <a:rPr lang="en-GB" baseline="30000" dirty="0"/>
                        <a:t>th</a:t>
                      </a:r>
                      <a:r>
                        <a:rPr lang="en-GB" dirty="0"/>
                        <a:t> March </a:t>
                      </a:r>
                    </a:p>
                  </a:txBody>
                  <a:tcPr anchor="ctr"/>
                </a:tc>
                <a:tc>
                  <a:txBody>
                    <a:bodyPr/>
                    <a:lstStyle/>
                    <a:p>
                      <a:r>
                        <a:rPr lang="en-GB" dirty="0"/>
                        <a:t>INSET DAY</a:t>
                      </a:r>
                    </a:p>
                  </a:txBody>
                  <a:tcPr anchor="ctr"/>
                </a:tc>
                <a:extLst>
                  <a:ext uri="{0D108BD9-81ED-4DB2-BD59-A6C34878D82A}">
                    <a16:rowId xmlns:a16="http://schemas.microsoft.com/office/drawing/2014/main" val="3127938797"/>
                  </a:ext>
                </a:extLst>
              </a:tr>
              <a:tr h="370840">
                <a:tc>
                  <a:txBody>
                    <a:bodyPr/>
                    <a:lstStyle/>
                    <a:p>
                      <a:r>
                        <a:rPr lang="en-GB" dirty="0"/>
                        <a:t>Friday 4</a:t>
                      </a:r>
                      <a:r>
                        <a:rPr lang="en-GB" baseline="30000" dirty="0"/>
                        <a:t>th</a:t>
                      </a:r>
                      <a:r>
                        <a:rPr lang="en-GB" dirty="0"/>
                        <a:t> April </a:t>
                      </a:r>
                    </a:p>
                  </a:txBody>
                  <a:tcPr anchor="ctr"/>
                </a:tc>
                <a:tc>
                  <a:txBody>
                    <a:bodyPr/>
                    <a:lstStyle/>
                    <a:p>
                      <a:r>
                        <a:rPr lang="en-GB" dirty="0"/>
                        <a:t>End of Spring Term</a:t>
                      </a:r>
                    </a:p>
                  </a:txBody>
                  <a:tcPr anchor="ctr"/>
                </a:tc>
                <a:extLst>
                  <a:ext uri="{0D108BD9-81ED-4DB2-BD59-A6C34878D82A}">
                    <a16:rowId xmlns:a16="http://schemas.microsoft.com/office/drawing/2014/main" val="3891922280"/>
                  </a:ext>
                </a:extLst>
              </a:tr>
              <a:tr h="370840">
                <a:tc>
                  <a:txBody>
                    <a:bodyPr/>
                    <a:lstStyle/>
                    <a:p>
                      <a:r>
                        <a:rPr lang="en-GB" dirty="0"/>
                        <a:t>Tuesday 22</a:t>
                      </a:r>
                      <a:r>
                        <a:rPr lang="en-GB" baseline="30000" dirty="0"/>
                        <a:t>nd</a:t>
                      </a:r>
                      <a:r>
                        <a:rPr lang="en-GB" dirty="0"/>
                        <a:t> April </a:t>
                      </a:r>
                    </a:p>
                  </a:txBody>
                  <a:tcPr anchor="ctr"/>
                </a:tc>
                <a:tc>
                  <a:txBody>
                    <a:bodyPr/>
                    <a:lstStyle/>
                    <a:p>
                      <a:r>
                        <a:rPr lang="en-GB" dirty="0"/>
                        <a:t>Children return to school for the start of Summer 1</a:t>
                      </a:r>
                    </a:p>
                  </a:txBody>
                  <a:tcPr anchor="ctr"/>
                </a:tc>
                <a:extLst>
                  <a:ext uri="{0D108BD9-81ED-4DB2-BD59-A6C34878D82A}">
                    <a16:rowId xmlns:a16="http://schemas.microsoft.com/office/drawing/2014/main" val="2318956526"/>
                  </a:ext>
                </a:extLst>
              </a:tr>
              <a:tr h="370840">
                <a:tc>
                  <a:txBody>
                    <a:bodyPr/>
                    <a:lstStyle/>
                    <a:p>
                      <a:r>
                        <a:rPr lang="en-GB" dirty="0"/>
                        <a:t>Monday 5</a:t>
                      </a:r>
                      <a:r>
                        <a:rPr lang="en-GB" baseline="30000" dirty="0"/>
                        <a:t>th</a:t>
                      </a:r>
                      <a:r>
                        <a:rPr lang="en-GB" dirty="0"/>
                        <a:t> May</a:t>
                      </a:r>
                    </a:p>
                  </a:txBody>
                  <a:tcPr anchor="ctr"/>
                </a:tc>
                <a:tc>
                  <a:txBody>
                    <a:bodyPr/>
                    <a:lstStyle/>
                    <a:p>
                      <a:r>
                        <a:rPr lang="en-GB" dirty="0"/>
                        <a:t>Bank Holiday </a:t>
                      </a:r>
                    </a:p>
                  </a:txBody>
                  <a:tcPr anchor="ctr"/>
                </a:tc>
                <a:extLst>
                  <a:ext uri="{0D108BD9-81ED-4DB2-BD59-A6C34878D82A}">
                    <a16:rowId xmlns:a16="http://schemas.microsoft.com/office/drawing/2014/main" val="1052911717"/>
                  </a:ext>
                </a:extLst>
              </a:tr>
              <a:tr h="370840">
                <a:tc>
                  <a:txBody>
                    <a:bodyPr/>
                    <a:lstStyle/>
                    <a:p>
                      <a:r>
                        <a:rPr lang="en-GB" dirty="0"/>
                        <a:t>Friday 23</a:t>
                      </a:r>
                      <a:r>
                        <a:rPr lang="en-GB" baseline="30000" dirty="0"/>
                        <a:t>rd</a:t>
                      </a:r>
                      <a:r>
                        <a:rPr lang="en-GB" dirty="0"/>
                        <a:t> May </a:t>
                      </a:r>
                    </a:p>
                  </a:txBody>
                  <a:tcPr anchor="ctr"/>
                </a:tc>
                <a:tc>
                  <a:txBody>
                    <a:bodyPr/>
                    <a:lstStyle/>
                    <a:p>
                      <a:r>
                        <a:rPr lang="en-GB" dirty="0"/>
                        <a:t>Last day of Summer 1</a:t>
                      </a:r>
                    </a:p>
                  </a:txBody>
                  <a:tcPr anchor="ctr"/>
                </a:tc>
                <a:extLst>
                  <a:ext uri="{0D108BD9-81ED-4DB2-BD59-A6C34878D82A}">
                    <a16:rowId xmlns:a16="http://schemas.microsoft.com/office/drawing/2014/main" val="2359729479"/>
                  </a:ext>
                </a:extLst>
              </a:tr>
              <a:tr h="370840">
                <a:tc>
                  <a:txBody>
                    <a:bodyPr/>
                    <a:lstStyle/>
                    <a:p>
                      <a:r>
                        <a:rPr lang="en-GB" dirty="0"/>
                        <a:t>Monday 2</a:t>
                      </a:r>
                      <a:r>
                        <a:rPr lang="en-GB" baseline="30000" dirty="0"/>
                        <a:t>nd</a:t>
                      </a:r>
                      <a:r>
                        <a:rPr lang="en-GB" dirty="0"/>
                        <a:t> June</a:t>
                      </a:r>
                    </a:p>
                  </a:txBody>
                  <a:tcPr anchor="ctr"/>
                </a:tc>
                <a:tc>
                  <a:txBody>
                    <a:bodyPr/>
                    <a:lstStyle/>
                    <a:p>
                      <a:r>
                        <a:rPr lang="en-GB" dirty="0"/>
                        <a:t>Children return to school for the start of Summer 2</a:t>
                      </a:r>
                    </a:p>
                  </a:txBody>
                  <a:tcPr anchor="ctr"/>
                </a:tc>
                <a:extLst>
                  <a:ext uri="{0D108BD9-81ED-4DB2-BD59-A6C34878D82A}">
                    <a16:rowId xmlns:a16="http://schemas.microsoft.com/office/drawing/2014/main" val="2740813271"/>
                  </a:ext>
                </a:extLst>
              </a:tr>
              <a:tr h="370840">
                <a:tc>
                  <a:txBody>
                    <a:bodyPr/>
                    <a:lstStyle/>
                    <a:p>
                      <a:r>
                        <a:rPr lang="en-GB" dirty="0"/>
                        <a:t>Friday 27</a:t>
                      </a:r>
                      <a:r>
                        <a:rPr lang="en-GB" baseline="30000" dirty="0"/>
                        <a:t>th</a:t>
                      </a:r>
                      <a:r>
                        <a:rPr lang="en-GB" dirty="0"/>
                        <a:t> June</a:t>
                      </a:r>
                    </a:p>
                  </a:txBody>
                  <a:tcPr anchor="ctr"/>
                </a:tc>
                <a:tc>
                  <a:txBody>
                    <a:bodyPr/>
                    <a:lstStyle/>
                    <a:p>
                      <a:r>
                        <a:rPr lang="en-GB" dirty="0"/>
                        <a:t>INSET DAY</a:t>
                      </a:r>
                    </a:p>
                  </a:txBody>
                  <a:tcPr anchor="ctr"/>
                </a:tc>
                <a:extLst>
                  <a:ext uri="{0D108BD9-81ED-4DB2-BD59-A6C34878D82A}">
                    <a16:rowId xmlns:a16="http://schemas.microsoft.com/office/drawing/2014/main" val="3178544544"/>
                  </a:ext>
                </a:extLst>
              </a:tr>
              <a:tr h="370840">
                <a:tc>
                  <a:txBody>
                    <a:bodyPr/>
                    <a:lstStyle/>
                    <a:p>
                      <a:r>
                        <a:rPr lang="en-GB" dirty="0"/>
                        <a:t>Thursday 24</a:t>
                      </a:r>
                      <a:r>
                        <a:rPr lang="en-GB" baseline="30000" dirty="0"/>
                        <a:t>th</a:t>
                      </a:r>
                      <a:r>
                        <a:rPr lang="en-GB" dirty="0"/>
                        <a:t> July</a:t>
                      </a:r>
                    </a:p>
                  </a:txBody>
                  <a:tcPr anchor="ctr"/>
                </a:tc>
                <a:tc>
                  <a:txBody>
                    <a:bodyPr/>
                    <a:lstStyle/>
                    <a:p>
                      <a:r>
                        <a:rPr lang="en-GB" dirty="0"/>
                        <a:t>Last day of Summer Term</a:t>
                      </a:r>
                    </a:p>
                  </a:txBody>
                  <a:tcPr anchor="ctr"/>
                </a:tc>
                <a:extLst>
                  <a:ext uri="{0D108BD9-81ED-4DB2-BD59-A6C34878D82A}">
                    <a16:rowId xmlns:a16="http://schemas.microsoft.com/office/drawing/2014/main" val="1426415481"/>
                  </a:ext>
                </a:extLst>
              </a:tr>
            </a:tbl>
          </a:graphicData>
        </a:graphic>
      </p:graphicFrame>
      <p:sp>
        <p:nvSpPr>
          <p:cNvPr id="4" name="TextBox 3">
            <a:extLst>
              <a:ext uri="{FF2B5EF4-FFF2-40B4-BE49-F238E27FC236}">
                <a16:creationId xmlns:a16="http://schemas.microsoft.com/office/drawing/2014/main" id="{A1FFC162-36B3-E13C-8EC3-59CD65CF7B44}"/>
              </a:ext>
            </a:extLst>
          </p:cNvPr>
          <p:cNvSpPr txBox="1"/>
          <p:nvPr/>
        </p:nvSpPr>
        <p:spPr>
          <a:xfrm>
            <a:off x="317500" y="1288079"/>
            <a:ext cx="6873081" cy="830997"/>
          </a:xfrm>
          <a:prstGeom prst="rect">
            <a:avLst/>
          </a:prstGeom>
          <a:noFill/>
        </p:spPr>
        <p:txBody>
          <a:bodyPr wrap="square" rtlCol="0">
            <a:spAutoFit/>
          </a:bodyPr>
          <a:lstStyle/>
          <a:p>
            <a:r>
              <a:rPr lang="en-GB" sz="1600" dirty="0"/>
              <a:t>Here are a list of dates that have been fixed for the year. There will be other events that happen throughout the year, these will be shared in your child’s year group newsletter or on Class Dojo. </a:t>
            </a:r>
          </a:p>
        </p:txBody>
      </p:sp>
    </p:spTree>
    <p:extLst>
      <p:ext uri="{BB962C8B-B14F-4D97-AF65-F5344CB8AC3E}">
        <p14:creationId xmlns:p14="http://schemas.microsoft.com/office/powerpoint/2010/main" val="28602463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762</TotalTime>
  <Words>2340</Words>
  <Application>Microsoft Office PowerPoint</Application>
  <PresentationFormat>Custom</PresentationFormat>
  <Paragraphs>283</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Aptos Display</vt:lpstr>
      <vt:lpstr>Arial</vt:lpstr>
      <vt:lpstr>Courier New</vt:lpstr>
      <vt:lpstr>Poppins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Aimee Perkinson</dc:creator>
  <cp:lastModifiedBy>Tracey Beaumont</cp:lastModifiedBy>
  <cp:revision>12</cp:revision>
  <cp:lastPrinted>2024-05-14T07:55:13Z</cp:lastPrinted>
  <dcterms:created xsi:type="dcterms:W3CDTF">2024-05-12T18:06:19Z</dcterms:created>
  <dcterms:modified xsi:type="dcterms:W3CDTF">2024-05-14T07:57:46Z</dcterms:modified>
</cp:coreProperties>
</file>